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handoutMasterIdLst>
    <p:handoutMasterId r:id="rId52"/>
  </p:handoutMasterIdLst>
  <p:sldIdLst>
    <p:sldId id="257" r:id="rId2"/>
    <p:sldId id="258" r:id="rId3"/>
    <p:sldId id="306" r:id="rId4"/>
    <p:sldId id="307" r:id="rId5"/>
    <p:sldId id="302" r:id="rId6"/>
    <p:sldId id="260" r:id="rId7"/>
    <p:sldId id="303" r:id="rId8"/>
    <p:sldId id="266" r:id="rId9"/>
    <p:sldId id="264" r:id="rId10"/>
    <p:sldId id="305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308" r:id="rId22"/>
    <p:sldId id="278" r:id="rId23"/>
    <p:sldId id="309" r:id="rId24"/>
    <p:sldId id="280" r:id="rId25"/>
    <p:sldId id="281" r:id="rId26"/>
    <p:sldId id="283" r:id="rId27"/>
    <p:sldId id="284" r:id="rId28"/>
    <p:sldId id="287" r:id="rId29"/>
    <p:sldId id="285" r:id="rId30"/>
    <p:sldId id="286" r:id="rId31"/>
    <p:sldId id="312" r:id="rId32"/>
    <p:sldId id="304" r:id="rId33"/>
    <p:sldId id="310" r:id="rId34"/>
    <p:sldId id="288" r:id="rId35"/>
    <p:sldId id="311" r:id="rId36"/>
    <p:sldId id="289" r:id="rId37"/>
    <p:sldId id="290" r:id="rId38"/>
    <p:sldId id="291" r:id="rId39"/>
    <p:sldId id="297" r:id="rId40"/>
    <p:sldId id="298" r:id="rId41"/>
    <p:sldId id="299" r:id="rId42"/>
    <p:sldId id="300" r:id="rId43"/>
    <p:sldId id="301" r:id="rId44"/>
    <p:sldId id="313" r:id="rId45"/>
    <p:sldId id="292" r:id="rId46"/>
    <p:sldId id="294" r:id="rId47"/>
    <p:sldId id="295" r:id="rId48"/>
    <p:sldId id="314" r:id="rId49"/>
    <p:sldId id="296" r:id="rId50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21F1"/>
    <a:srgbClr val="0823A8"/>
    <a:srgbClr val="004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802" autoAdjust="0"/>
  </p:normalViewPr>
  <p:slideViewPr>
    <p:cSldViewPr>
      <p:cViewPr varScale="1">
        <p:scale>
          <a:sx n="88" d="100"/>
          <a:sy n="88" d="100"/>
        </p:scale>
        <p:origin x="1476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876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D519A841-229C-4536-9187-C2ADFE99B617}" type="datetimeFigureOut">
              <a:rPr lang="zh-CN" altLang="en-US"/>
              <a:pPr>
                <a:defRPr/>
              </a:pPr>
              <a:t>2021/9/20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95BE26F-04B8-415D-B1CD-C9BB6047607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1.png>
</file>

<file path=ppt/media/image12.png>
</file>

<file path=ppt/media/image13.jpeg>
</file>

<file path=ppt/media/image15.png>
</file>

<file path=ppt/media/image17.png>
</file>

<file path=ppt/media/image19.png>
</file>

<file path=ppt/media/image2.jpe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7AC1450-904E-4FA6-8761-E4FAC0837620}" type="datetimeFigureOut">
              <a:rPr lang="zh-CN" altLang="en-US"/>
              <a:pPr>
                <a:defRPr/>
              </a:pPr>
              <a:t>2021/9/20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30564BA8-0B8C-47CD-BCA4-1448C8AFB8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0795368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1522315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118705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247882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175210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084400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41064619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5240014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4342748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767481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58825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3925026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2605922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 smtClean="0"/>
              <a:t>超步 </a:t>
            </a:r>
            <a:r>
              <a:rPr lang="en-US" altLang="zh-CN" dirty="0" smtClean="0"/>
              <a:t>0</a:t>
            </a:r>
            <a:r>
              <a:rPr lang="zh-CN" altLang="en-US" dirty="0" smtClean="0"/>
              <a:t>：</a:t>
            </a:r>
            <a:r>
              <a:rPr lang="en-US" altLang="zh-CN" dirty="0" smtClean="0"/>
              <a:t>A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B,  C,  D</a:t>
            </a:r>
            <a:r>
              <a:rPr lang="zh-CN" altLang="en-US" dirty="0" smtClean="0"/>
              <a:t>四个顶点状态均设为“活跃”，各自包含一个初始值；</a:t>
            </a:r>
          </a:p>
          <a:p>
            <a:r>
              <a:rPr lang="zh-CN" altLang="en-US" dirty="0" smtClean="0"/>
              <a:t>超步 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</a:t>
            </a:r>
            <a:r>
              <a:rPr lang="en-US" altLang="zh-CN" dirty="0" smtClean="0"/>
              <a:t>A</a:t>
            </a:r>
            <a:r>
              <a:rPr lang="zh-CN" altLang="en-US" dirty="0" smtClean="0"/>
              <a:t>向</a:t>
            </a:r>
            <a:r>
              <a:rPr lang="en-US" altLang="zh-CN" dirty="0" smtClean="0"/>
              <a:t>B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3</a:t>
            </a:r>
            <a:r>
              <a:rPr lang="zh-CN" altLang="en-US" dirty="0" smtClean="0"/>
              <a:t>；</a:t>
            </a:r>
            <a:r>
              <a:rPr lang="en-US" altLang="zh-CN" dirty="0" smtClean="0"/>
              <a:t>A</a:t>
            </a:r>
            <a:r>
              <a:rPr lang="zh-CN" altLang="en-US" dirty="0" smtClean="0"/>
              <a:t>接受</a:t>
            </a:r>
            <a:r>
              <a:rPr lang="en-US" altLang="zh-CN" dirty="0" smtClean="0"/>
              <a:t>B</a:t>
            </a:r>
            <a:r>
              <a:rPr lang="zh-CN" altLang="en-US" dirty="0" smtClean="0"/>
              <a:t>的消息值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，用</a:t>
            </a:r>
            <a:r>
              <a:rPr lang="en-US" altLang="zh-CN" dirty="0" smtClean="0"/>
              <a:t>6</a:t>
            </a:r>
            <a:r>
              <a:rPr lang="zh-CN" altLang="en-US" dirty="0" smtClean="0"/>
              <a:t>替代目前值</a:t>
            </a:r>
            <a:r>
              <a:rPr lang="en-US" altLang="zh-CN" dirty="0" smtClean="0"/>
              <a:t>3</a:t>
            </a:r>
            <a:r>
              <a:rPr lang="zh-CN" altLang="en-US" dirty="0" smtClean="0"/>
              <a:t>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保持为</a:t>
            </a:r>
          </a:p>
          <a:p>
            <a:r>
              <a:rPr lang="zh-CN" altLang="en-US" dirty="0" smtClean="0"/>
              <a:t>“活跃”；</a:t>
            </a:r>
            <a:r>
              <a:rPr lang="en-US" altLang="zh-CN" dirty="0" smtClean="0"/>
              <a:t>B</a:t>
            </a:r>
            <a:r>
              <a:rPr lang="zh-CN" altLang="en-US" dirty="0" smtClean="0"/>
              <a:t>向</a:t>
            </a:r>
            <a:r>
              <a:rPr lang="en-US" altLang="zh-CN" dirty="0" smtClean="0"/>
              <a:t>A</a:t>
            </a:r>
            <a:r>
              <a:rPr lang="zh-CN" altLang="en-US" dirty="0" smtClean="0"/>
              <a:t>和</a:t>
            </a:r>
            <a:r>
              <a:rPr lang="en-US" altLang="zh-CN" dirty="0" smtClean="0"/>
              <a:t>D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</a:t>
            </a:r>
            <a:r>
              <a:rPr lang="zh-CN" altLang="en-US" dirty="0" smtClean="0"/>
              <a:t>接受</a:t>
            </a:r>
            <a:r>
              <a:rPr lang="en-US" altLang="zh-CN" dirty="0" smtClean="0"/>
              <a:t>C</a:t>
            </a:r>
            <a:r>
              <a:rPr lang="zh-CN" altLang="en-US" dirty="0" smtClean="0"/>
              <a:t>的消息值</a:t>
            </a:r>
            <a:r>
              <a:rPr lang="en-US" altLang="zh-CN" dirty="0" smtClean="0"/>
              <a:t>2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</a:t>
            </a:r>
            <a:r>
              <a:rPr lang="zh-CN" altLang="en-US" dirty="0" smtClean="0"/>
              <a:t>值不作改变，状态变为“非活跃”；</a:t>
            </a:r>
            <a:r>
              <a:rPr lang="en-US" altLang="zh-CN" dirty="0" smtClean="0"/>
              <a:t>C</a:t>
            </a:r>
            <a:r>
              <a:rPr lang="zh-CN" altLang="en-US" dirty="0" smtClean="0"/>
              <a:t>向</a:t>
            </a:r>
            <a:r>
              <a:rPr lang="en-US" altLang="zh-CN" dirty="0" smtClean="0"/>
              <a:t>B</a:t>
            </a:r>
            <a:r>
              <a:rPr lang="zh-CN" altLang="en-US" dirty="0" smtClean="0"/>
              <a:t>和</a:t>
            </a:r>
            <a:r>
              <a:rPr lang="en-US" altLang="zh-CN" dirty="0" smtClean="0"/>
              <a:t>D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2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接受</a:t>
            </a:r>
            <a:r>
              <a:rPr lang="en-US" altLang="zh-CN" dirty="0" smtClean="0"/>
              <a:t>D</a:t>
            </a:r>
            <a:r>
              <a:rPr lang="zh-CN" altLang="en-US" dirty="0" smtClean="0"/>
              <a:t>的消息值</a:t>
            </a:r>
            <a:r>
              <a:rPr lang="en-US" altLang="zh-CN" dirty="0" smtClean="0"/>
              <a:t>1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值不作改变，状态变为“非活跃”；</a:t>
            </a:r>
            <a:r>
              <a:rPr lang="en-US" altLang="zh-CN" dirty="0" smtClean="0"/>
              <a:t>D</a:t>
            </a:r>
            <a:r>
              <a:rPr lang="zh-CN" altLang="en-US" dirty="0" smtClean="0"/>
              <a:t>向</a:t>
            </a:r>
            <a:r>
              <a:rPr lang="en-US" altLang="zh-CN" dirty="0" smtClean="0"/>
              <a:t>C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1</a:t>
            </a:r>
            <a:r>
              <a:rPr lang="zh-CN" altLang="en-US" dirty="0" smtClean="0"/>
              <a:t>，</a:t>
            </a:r>
            <a:r>
              <a:rPr lang="en-US" altLang="zh-CN" dirty="0" smtClean="0"/>
              <a:t>D</a:t>
            </a:r>
            <a:r>
              <a:rPr lang="zh-CN" altLang="en-US" dirty="0" smtClean="0"/>
              <a:t>接受</a:t>
            </a:r>
            <a:r>
              <a:rPr lang="en-US" altLang="zh-CN" dirty="0" smtClean="0"/>
              <a:t>A</a:t>
            </a:r>
            <a:r>
              <a:rPr lang="zh-CN" altLang="en-US" dirty="0" smtClean="0"/>
              <a:t>的消息值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，用</a:t>
            </a:r>
            <a:r>
              <a:rPr lang="en-US" altLang="zh-CN" dirty="0" smtClean="0"/>
              <a:t>6</a:t>
            </a:r>
            <a:r>
              <a:rPr lang="zh-CN" altLang="en-US" dirty="0" smtClean="0"/>
              <a:t>替代目前值</a:t>
            </a:r>
            <a:r>
              <a:rPr lang="en-US" altLang="zh-CN" dirty="0" smtClean="0"/>
              <a:t>1</a:t>
            </a:r>
            <a:r>
              <a:rPr lang="zh-CN" altLang="en-US" dirty="0" smtClean="0"/>
              <a:t>，</a:t>
            </a:r>
            <a:r>
              <a:rPr lang="en-US" altLang="zh-CN" dirty="0" smtClean="0"/>
              <a:t>D</a:t>
            </a:r>
            <a:r>
              <a:rPr lang="zh-CN" altLang="en-US" dirty="0" smtClean="0"/>
              <a:t>保持为“活跃”。</a:t>
            </a:r>
          </a:p>
          <a:p>
            <a:r>
              <a:rPr lang="zh-CN" altLang="en-US" dirty="0" smtClean="0"/>
              <a:t>超步</a:t>
            </a:r>
            <a:r>
              <a:rPr lang="en-US" altLang="zh-CN" dirty="0" smtClean="0"/>
              <a:t>1</a:t>
            </a:r>
            <a:r>
              <a:rPr lang="zh-CN" altLang="en-US" dirty="0" smtClean="0"/>
              <a:t>结束时，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B,  C,  D</a:t>
            </a:r>
            <a:r>
              <a:rPr lang="zh-CN" altLang="en-US" dirty="0" smtClean="0"/>
              <a:t>四个顶点状态为“活跃”，“非活跃”，“非活跃”，“活跃”；</a:t>
            </a:r>
          </a:p>
          <a:p>
            <a:r>
              <a:rPr lang="zh-CN" altLang="en-US" dirty="0" smtClean="0"/>
              <a:t>超步 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：我们只对状态是“活跃”的顶点执行操作，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向</a:t>
            </a:r>
            <a:r>
              <a:rPr lang="en-US" altLang="zh-CN" dirty="0" smtClean="0"/>
              <a:t>B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自己没收到消息，不需要做比较更新，因此状态变为“非活跃”；</a:t>
            </a:r>
            <a:r>
              <a:rPr lang="en-US" altLang="zh-CN" dirty="0" smtClean="0"/>
              <a:t>D</a:t>
            </a:r>
            <a:r>
              <a:rPr lang="zh-CN" altLang="en-US" dirty="0" smtClean="0"/>
              <a:t>向</a:t>
            </a:r>
            <a:r>
              <a:rPr lang="en-US" altLang="zh-CN" dirty="0" smtClean="0"/>
              <a:t>C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收到消息被激活，用</a:t>
            </a:r>
            <a:r>
              <a:rPr lang="en-US" altLang="zh-CN" dirty="0" smtClean="0"/>
              <a:t>6</a:t>
            </a:r>
            <a:r>
              <a:rPr lang="zh-CN" altLang="en-US" dirty="0" smtClean="0"/>
              <a:t>替代目前值</a:t>
            </a:r>
            <a:r>
              <a:rPr lang="en-US" altLang="zh-CN" dirty="0" smtClean="0"/>
              <a:t>2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的状态重新设为“活跃”；</a:t>
            </a:r>
            <a:r>
              <a:rPr lang="en-US" altLang="zh-CN" dirty="0" smtClean="0"/>
              <a:t>D</a:t>
            </a:r>
            <a:r>
              <a:rPr lang="zh-CN" altLang="en-US" dirty="0" smtClean="0"/>
              <a:t>自己没收到消息，不需做比较更新，因此状态变为“非活跃”。</a:t>
            </a:r>
          </a:p>
          <a:p>
            <a:r>
              <a:rPr lang="zh-CN" altLang="en-US" dirty="0" smtClean="0"/>
              <a:t>超步</a:t>
            </a:r>
            <a:r>
              <a:rPr lang="en-US" altLang="zh-CN" dirty="0" smtClean="0"/>
              <a:t>2</a:t>
            </a:r>
            <a:r>
              <a:rPr lang="zh-CN" altLang="en-US" dirty="0" smtClean="0"/>
              <a:t>结束时，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B,  C,  D</a:t>
            </a:r>
            <a:r>
              <a:rPr lang="zh-CN" altLang="en-US" dirty="0" smtClean="0"/>
              <a:t>四个顶点状态为“非活跃”，“非活跃”，“活跃”，“非活跃”；</a:t>
            </a:r>
          </a:p>
          <a:p>
            <a:r>
              <a:rPr lang="zh-CN" altLang="en-US" dirty="0" smtClean="0"/>
              <a:t>超步 </a:t>
            </a:r>
            <a:r>
              <a:rPr lang="en-US" altLang="zh-CN" dirty="0" smtClean="0"/>
              <a:t>3</a:t>
            </a:r>
            <a:r>
              <a:rPr lang="zh-CN" altLang="en-US" dirty="0" smtClean="0"/>
              <a:t>：此时只有顶点</a:t>
            </a:r>
            <a:r>
              <a:rPr lang="en-US" altLang="zh-CN" dirty="0" smtClean="0"/>
              <a:t>C</a:t>
            </a:r>
            <a:r>
              <a:rPr lang="zh-CN" altLang="en-US" dirty="0" smtClean="0"/>
              <a:t>状态是“活跃”，只需对顶点</a:t>
            </a:r>
            <a:r>
              <a:rPr lang="en-US" altLang="zh-CN" dirty="0" smtClean="0"/>
              <a:t>C</a:t>
            </a:r>
            <a:r>
              <a:rPr lang="zh-CN" altLang="en-US" dirty="0" smtClean="0"/>
              <a:t>执行操作，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向</a:t>
            </a:r>
            <a:r>
              <a:rPr lang="en-US" altLang="zh-CN" dirty="0" smtClean="0"/>
              <a:t>B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自己没收到消息，不需做更新，因此状态又变为“非活跃”；</a:t>
            </a:r>
            <a:r>
              <a:rPr lang="en-US" altLang="zh-CN" dirty="0" smtClean="0"/>
              <a:t>B</a:t>
            </a:r>
            <a:r>
              <a:rPr lang="zh-CN" altLang="en-US" dirty="0" smtClean="0"/>
              <a:t>收到消息值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，但</a:t>
            </a:r>
            <a:r>
              <a:rPr lang="en-US" altLang="zh-CN" dirty="0" smtClean="0"/>
              <a:t>6</a:t>
            </a:r>
            <a:r>
              <a:rPr lang="zh-CN" altLang="en-US" dirty="0" smtClean="0"/>
              <a:t>并不比它目前值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大，因此</a:t>
            </a:r>
            <a:r>
              <a:rPr lang="en-US" altLang="zh-CN" dirty="0" smtClean="0"/>
              <a:t>B</a:t>
            </a:r>
            <a:r>
              <a:rPr lang="zh-CN" altLang="en-US" dirty="0" smtClean="0"/>
              <a:t>不作更新，状态仍然为“非活跃”。</a:t>
            </a:r>
          </a:p>
          <a:p>
            <a:r>
              <a:rPr lang="zh-CN" altLang="en-US" dirty="0" smtClean="0"/>
              <a:t>超步</a:t>
            </a:r>
            <a:r>
              <a:rPr lang="en-US" altLang="zh-CN" dirty="0" smtClean="0"/>
              <a:t>3</a:t>
            </a:r>
            <a:r>
              <a:rPr lang="zh-CN" altLang="en-US" dirty="0" smtClean="0"/>
              <a:t>结束时，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B,  C,  D</a:t>
            </a:r>
            <a:r>
              <a:rPr lang="zh-CN" altLang="en-US" dirty="0" smtClean="0"/>
              <a:t>四个顶点状态全部为“非活跃”，且下一步无消息产生（只有“活跃”状态的顶点才能发消息），至此计算全部结束。</a:t>
            </a:r>
          </a:p>
        </p:txBody>
      </p:sp>
    </p:spTree>
    <p:extLst>
      <p:ext uri="{BB962C8B-B14F-4D97-AF65-F5344CB8AC3E}">
        <p14:creationId xmlns:p14="http://schemas.microsoft.com/office/powerpoint/2010/main" val="30800672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 smtClean="0"/>
              <a:t>超步 </a:t>
            </a:r>
            <a:r>
              <a:rPr lang="en-US" altLang="zh-CN" dirty="0" smtClean="0"/>
              <a:t>0</a:t>
            </a:r>
            <a:r>
              <a:rPr lang="zh-CN" altLang="en-US" dirty="0" smtClean="0"/>
              <a:t>：</a:t>
            </a:r>
            <a:r>
              <a:rPr lang="en-US" altLang="zh-CN" dirty="0" smtClean="0"/>
              <a:t>A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B,  C,  D</a:t>
            </a:r>
            <a:r>
              <a:rPr lang="zh-CN" altLang="en-US" dirty="0" smtClean="0"/>
              <a:t>四个顶点状态均设为“活跃”，各自包含一个初始值；</a:t>
            </a:r>
          </a:p>
          <a:p>
            <a:r>
              <a:rPr lang="zh-CN" altLang="en-US" dirty="0" smtClean="0"/>
              <a:t>超步 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</a:t>
            </a:r>
            <a:r>
              <a:rPr lang="en-US" altLang="zh-CN" dirty="0" smtClean="0"/>
              <a:t>A</a:t>
            </a:r>
            <a:r>
              <a:rPr lang="zh-CN" altLang="en-US" dirty="0" smtClean="0"/>
              <a:t>向</a:t>
            </a:r>
            <a:r>
              <a:rPr lang="en-US" altLang="zh-CN" dirty="0" smtClean="0"/>
              <a:t>B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3</a:t>
            </a:r>
            <a:r>
              <a:rPr lang="zh-CN" altLang="en-US" dirty="0" smtClean="0"/>
              <a:t>；</a:t>
            </a:r>
            <a:r>
              <a:rPr lang="en-US" altLang="zh-CN" dirty="0" smtClean="0"/>
              <a:t>A</a:t>
            </a:r>
            <a:r>
              <a:rPr lang="zh-CN" altLang="en-US" dirty="0" smtClean="0"/>
              <a:t>接受</a:t>
            </a:r>
            <a:r>
              <a:rPr lang="en-US" altLang="zh-CN" dirty="0" smtClean="0"/>
              <a:t>B</a:t>
            </a:r>
            <a:r>
              <a:rPr lang="zh-CN" altLang="en-US" dirty="0" smtClean="0"/>
              <a:t>的消息值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，用</a:t>
            </a:r>
            <a:r>
              <a:rPr lang="en-US" altLang="zh-CN" dirty="0" smtClean="0"/>
              <a:t>6</a:t>
            </a:r>
            <a:r>
              <a:rPr lang="zh-CN" altLang="en-US" dirty="0" smtClean="0"/>
              <a:t>替代目前值</a:t>
            </a:r>
            <a:r>
              <a:rPr lang="en-US" altLang="zh-CN" dirty="0" smtClean="0"/>
              <a:t>3</a:t>
            </a:r>
            <a:r>
              <a:rPr lang="zh-CN" altLang="en-US" dirty="0" smtClean="0"/>
              <a:t>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保持为</a:t>
            </a:r>
          </a:p>
          <a:p>
            <a:r>
              <a:rPr lang="zh-CN" altLang="en-US" dirty="0" smtClean="0"/>
              <a:t>“活跃”；</a:t>
            </a:r>
            <a:r>
              <a:rPr lang="en-US" altLang="zh-CN" dirty="0" smtClean="0"/>
              <a:t>B</a:t>
            </a:r>
            <a:r>
              <a:rPr lang="zh-CN" altLang="en-US" dirty="0" smtClean="0"/>
              <a:t>向</a:t>
            </a:r>
            <a:r>
              <a:rPr lang="en-US" altLang="zh-CN" dirty="0" smtClean="0"/>
              <a:t>A</a:t>
            </a:r>
            <a:r>
              <a:rPr lang="zh-CN" altLang="en-US" dirty="0" smtClean="0"/>
              <a:t>和</a:t>
            </a:r>
            <a:r>
              <a:rPr lang="en-US" altLang="zh-CN" dirty="0" smtClean="0"/>
              <a:t>D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</a:t>
            </a:r>
            <a:r>
              <a:rPr lang="zh-CN" altLang="en-US" dirty="0" smtClean="0"/>
              <a:t>接受</a:t>
            </a:r>
            <a:r>
              <a:rPr lang="en-US" altLang="zh-CN" dirty="0" smtClean="0"/>
              <a:t>C</a:t>
            </a:r>
            <a:r>
              <a:rPr lang="zh-CN" altLang="en-US" dirty="0" smtClean="0"/>
              <a:t>的消息值</a:t>
            </a:r>
            <a:r>
              <a:rPr lang="en-US" altLang="zh-CN" dirty="0" smtClean="0"/>
              <a:t>2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</a:t>
            </a:r>
            <a:r>
              <a:rPr lang="zh-CN" altLang="en-US" dirty="0" smtClean="0"/>
              <a:t>值不作改变，状态变为“非活跃”；</a:t>
            </a:r>
            <a:r>
              <a:rPr lang="en-US" altLang="zh-CN" dirty="0" smtClean="0"/>
              <a:t>C</a:t>
            </a:r>
            <a:r>
              <a:rPr lang="zh-CN" altLang="en-US" dirty="0" smtClean="0"/>
              <a:t>向</a:t>
            </a:r>
            <a:r>
              <a:rPr lang="en-US" altLang="zh-CN" dirty="0" smtClean="0"/>
              <a:t>B</a:t>
            </a:r>
            <a:r>
              <a:rPr lang="zh-CN" altLang="en-US" dirty="0" smtClean="0"/>
              <a:t>和</a:t>
            </a:r>
            <a:r>
              <a:rPr lang="en-US" altLang="zh-CN" dirty="0" smtClean="0"/>
              <a:t>D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2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接受</a:t>
            </a:r>
            <a:r>
              <a:rPr lang="en-US" altLang="zh-CN" dirty="0" smtClean="0"/>
              <a:t>D</a:t>
            </a:r>
            <a:r>
              <a:rPr lang="zh-CN" altLang="en-US" dirty="0" smtClean="0"/>
              <a:t>的消息值</a:t>
            </a:r>
            <a:r>
              <a:rPr lang="en-US" altLang="zh-CN" dirty="0" smtClean="0"/>
              <a:t>1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值不作改变，状态变为“非活跃”；</a:t>
            </a:r>
            <a:r>
              <a:rPr lang="en-US" altLang="zh-CN" dirty="0" smtClean="0"/>
              <a:t>D</a:t>
            </a:r>
            <a:r>
              <a:rPr lang="zh-CN" altLang="en-US" dirty="0" smtClean="0"/>
              <a:t>向</a:t>
            </a:r>
            <a:r>
              <a:rPr lang="en-US" altLang="zh-CN" dirty="0" smtClean="0"/>
              <a:t>C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1</a:t>
            </a:r>
            <a:r>
              <a:rPr lang="zh-CN" altLang="en-US" dirty="0" smtClean="0"/>
              <a:t>，</a:t>
            </a:r>
            <a:r>
              <a:rPr lang="en-US" altLang="zh-CN" dirty="0" smtClean="0"/>
              <a:t>D</a:t>
            </a:r>
            <a:r>
              <a:rPr lang="zh-CN" altLang="en-US" dirty="0" smtClean="0"/>
              <a:t>接受</a:t>
            </a:r>
            <a:r>
              <a:rPr lang="en-US" altLang="zh-CN" dirty="0" smtClean="0"/>
              <a:t>A</a:t>
            </a:r>
            <a:r>
              <a:rPr lang="zh-CN" altLang="en-US" dirty="0" smtClean="0"/>
              <a:t>的消息值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，用</a:t>
            </a:r>
            <a:r>
              <a:rPr lang="en-US" altLang="zh-CN" dirty="0" smtClean="0"/>
              <a:t>6</a:t>
            </a:r>
            <a:r>
              <a:rPr lang="zh-CN" altLang="en-US" dirty="0" smtClean="0"/>
              <a:t>替代目前值</a:t>
            </a:r>
            <a:r>
              <a:rPr lang="en-US" altLang="zh-CN" dirty="0" smtClean="0"/>
              <a:t>1</a:t>
            </a:r>
            <a:r>
              <a:rPr lang="zh-CN" altLang="en-US" dirty="0" smtClean="0"/>
              <a:t>，</a:t>
            </a:r>
            <a:r>
              <a:rPr lang="en-US" altLang="zh-CN" dirty="0" smtClean="0"/>
              <a:t>D</a:t>
            </a:r>
            <a:r>
              <a:rPr lang="zh-CN" altLang="en-US" dirty="0" smtClean="0"/>
              <a:t>保持为“活跃”。</a:t>
            </a:r>
          </a:p>
          <a:p>
            <a:r>
              <a:rPr lang="zh-CN" altLang="en-US" dirty="0" smtClean="0"/>
              <a:t>超步</a:t>
            </a:r>
            <a:r>
              <a:rPr lang="en-US" altLang="zh-CN" dirty="0" smtClean="0"/>
              <a:t>1</a:t>
            </a:r>
            <a:r>
              <a:rPr lang="zh-CN" altLang="en-US" dirty="0" smtClean="0"/>
              <a:t>结束时，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B,  C,  D</a:t>
            </a:r>
            <a:r>
              <a:rPr lang="zh-CN" altLang="en-US" dirty="0" smtClean="0"/>
              <a:t>四个顶点状态为“活跃”，“非活跃”，“非活跃”，“活跃”；</a:t>
            </a:r>
          </a:p>
          <a:p>
            <a:r>
              <a:rPr lang="zh-CN" altLang="en-US" dirty="0" smtClean="0"/>
              <a:t>超步 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：我们只对状态是“活跃”的顶点执行操作，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向</a:t>
            </a:r>
            <a:r>
              <a:rPr lang="en-US" altLang="zh-CN" dirty="0" smtClean="0"/>
              <a:t>B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自己没收到消息，不需要做比较更新，因此状态变为“非活跃”；</a:t>
            </a:r>
            <a:r>
              <a:rPr lang="en-US" altLang="zh-CN" dirty="0" smtClean="0"/>
              <a:t>D</a:t>
            </a:r>
            <a:r>
              <a:rPr lang="zh-CN" altLang="en-US" dirty="0" smtClean="0"/>
              <a:t>向</a:t>
            </a:r>
            <a:r>
              <a:rPr lang="en-US" altLang="zh-CN" dirty="0" smtClean="0"/>
              <a:t>C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收到消息被激活，用</a:t>
            </a:r>
            <a:r>
              <a:rPr lang="en-US" altLang="zh-CN" dirty="0" smtClean="0"/>
              <a:t>6</a:t>
            </a:r>
            <a:r>
              <a:rPr lang="zh-CN" altLang="en-US" dirty="0" smtClean="0"/>
              <a:t>替代目前值</a:t>
            </a:r>
            <a:r>
              <a:rPr lang="en-US" altLang="zh-CN" dirty="0" smtClean="0"/>
              <a:t>2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的状态重新设为“活跃”；</a:t>
            </a:r>
            <a:r>
              <a:rPr lang="en-US" altLang="zh-CN" dirty="0" smtClean="0"/>
              <a:t>D</a:t>
            </a:r>
            <a:r>
              <a:rPr lang="zh-CN" altLang="en-US" dirty="0" smtClean="0"/>
              <a:t>自己没收到消息，不需做比较更新，因此状态变为“非活跃”。</a:t>
            </a:r>
          </a:p>
          <a:p>
            <a:r>
              <a:rPr lang="zh-CN" altLang="en-US" dirty="0" smtClean="0"/>
              <a:t>超步</a:t>
            </a:r>
            <a:r>
              <a:rPr lang="en-US" altLang="zh-CN" dirty="0" smtClean="0"/>
              <a:t>2</a:t>
            </a:r>
            <a:r>
              <a:rPr lang="zh-CN" altLang="en-US" dirty="0" smtClean="0"/>
              <a:t>结束时，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B,  C,  D</a:t>
            </a:r>
            <a:r>
              <a:rPr lang="zh-CN" altLang="en-US" dirty="0" smtClean="0"/>
              <a:t>四个顶点状态为“非活跃”，“非活跃”，“活跃”，“非活跃”；</a:t>
            </a:r>
          </a:p>
          <a:p>
            <a:r>
              <a:rPr lang="zh-CN" altLang="en-US" dirty="0" smtClean="0"/>
              <a:t>超步 </a:t>
            </a:r>
            <a:r>
              <a:rPr lang="en-US" altLang="zh-CN" dirty="0" smtClean="0"/>
              <a:t>3</a:t>
            </a:r>
            <a:r>
              <a:rPr lang="zh-CN" altLang="en-US" dirty="0" smtClean="0"/>
              <a:t>：此时只有顶点</a:t>
            </a:r>
            <a:r>
              <a:rPr lang="en-US" altLang="zh-CN" dirty="0" smtClean="0"/>
              <a:t>C</a:t>
            </a:r>
            <a:r>
              <a:rPr lang="zh-CN" altLang="en-US" dirty="0" smtClean="0"/>
              <a:t>状态是“活跃”，只需对顶点</a:t>
            </a:r>
            <a:r>
              <a:rPr lang="en-US" altLang="zh-CN" dirty="0" smtClean="0"/>
              <a:t>C</a:t>
            </a:r>
            <a:r>
              <a:rPr lang="zh-CN" altLang="en-US" dirty="0" smtClean="0"/>
              <a:t>执行操作，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向</a:t>
            </a:r>
            <a:r>
              <a:rPr lang="en-US" altLang="zh-CN" dirty="0" smtClean="0"/>
              <a:t>B</a:t>
            </a:r>
            <a:r>
              <a:rPr lang="zh-CN" altLang="en-US" dirty="0" smtClean="0"/>
              <a:t>传送值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自己没收到消息，不需做更新，因此状态又变为“非活跃”；</a:t>
            </a:r>
            <a:r>
              <a:rPr lang="en-US" altLang="zh-CN" dirty="0" smtClean="0"/>
              <a:t>B</a:t>
            </a:r>
            <a:r>
              <a:rPr lang="zh-CN" altLang="en-US" dirty="0" smtClean="0"/>
              <a:t>收到消息值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，但</a:t>
            </a:r>
            <a:r>
              <a:rPr lang="en-US" altLang="zh-CN" dirty="0" smtClean="0"/>
              <a:t>6</a:t>
            </a:r>
            <a:r>
              <a:rPr lang="zh-CN" altLang="en-US" dirty="0" smtClean="0"/>
              <a:t>并不比它目前值</a:t>
            </a:r>
            <a:r>
              <a:rPr lang="en-US" altLang="zh-CN" dirty="0" smtClean="0"/>
              <a:t>6</a:t>
            </a:r>
            <a:r>
              <a:rPr lang="zh-CN" altLang="en-US" dirty="0" smtClean="0"/>
              <a:t>大，因此</a:t>
            </a:r>
            <a:r>
              <a:rPr lang="en-US" altLang="zh-CN" dirty="0" smtClean="0"/>
              <a:t>B</a:t>
            </a:r>
            <a:r>
              <a:rPr lang="zh-CN" altLang="en-US" dirty="0" smtClean="0"/>
              <a:t>不作更新，状态仍然为“非活跃”。</a:t>
            </a:r>
          </a:p>
          <a:p>
            <a:r>
              <a:rPr lang="zh-CN" altLang="en-US" dirty="0" smtClean="0"/>
              <a:t>超步</a:t>
            </a:r>
            <a:r>
              <a:rPr lang="en-US" altLang="zh-CN" dirty="0" smtClean="0"/>
              <a:t>3</a:t>
            </a:r>
            <a:r>
              <a:rPr lang="zh-CN" altLang="en-US" dirty="0" smtClean="0"/>
              <a:t>结束时，</a:t>
            </a:r>
            <a:r>
              <a:rPr lang="en-US" altLang="zh-CN" dirty="0" smtClean="0"/>
              <a:t>A</a:t>
            </a:r>
            <a:r>
              <a:rPr lang="zh-CN" altLang="en-US" dirty="0" smtClean="0"/>
              <a:t>，</a:t>
            </a:r>
            <a:r>
              <a:rPr lang="en-US" altLang="zh-CN" dirty="0" smtClean="0"/>
              <a:t>B,  C,  D</a:t>
            </a:r>
            <a:r>
              <a:rPr lang="zh-CN" altLang="en-US" dirty="0" smtClean="0"/>
              <a:t>四个顶点状态全部为“非活跃”，且下一步无消息产生（只有“活跃”状态的顶点才能发消息），至此计算全部结束。</a:t>
            </a:r>
          </a:p>
        </p:txBody>
      </p:sp>
    </p:spTree>
    <p:extLst>
      <p:ext uri="{BB962C8B-B14F-4D97-AF65-F5344CB8AC3E}">
        <p14:creationId xmlns:p14="http://schemas.microsoft.com/office/powerpoint/2010/main" val="22509182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6694902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2941469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5431745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7679824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40803916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044136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33588255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K. Siddique, Z. Akhtar, E. J. Yoon, Y. -S. </a:t>
            </a:r>
            <a:r>
              <a:rPr lang="en-US" altLang="zh-CN" dirty="0" err="1" smtClean="0"/>
              <a:t>Jeong</a:t>
            </a:r>
            <a:r>
              <a:rPr lang="en-US" altLang="zh-CN" dirty="0" smtClean="0"/>
              <a:t>, D. </a:t>
            </a:r>
            <a:r>
              <a:rPr lang="en-US" altLang="zh-CN" dirty="0" err="1" smtClean="0"/>
              <a:t>Dasgupta</a:t>
            </a:r>
            <a:r>
              <a:rPr lang="en-US" altLang="zh-CN" dirty="0" smtClean="0"/>
              <a:t> and Y. Kim, "Apache Hama: An Emerging Bulk Synchronous Parallel Computing Framework for Big Data Applications," in IEEE Access, vol. 4, pp. 8879-8887, 2016, </a:t>
            </a:r>
            <a:r>
              <a:rPr lang="en-US" altLang="zh-CN" dirty="0" err="1" smtClean="0"/>
              <a:t>doi</a:t>
            </a:r>
            <a:r>
              <a:rPr lang="en-US" altLang="zh-CN" dirty="0" smtClean="0"/>
              <a:t>: 10.1109/ACCESS.2016.2631549.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5236562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8674459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40803916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89841584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19731629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8819594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42470904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3210671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76494976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207826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40908082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2195439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5182901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27297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2712464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2257806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07925451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94817903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31331906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75360557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003382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335882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491367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5882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0030818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079536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solidFill>
                  <a:srgbClr val="0046D2"/>
                </a:solidFill>
              </a:defRPr>
            </a:lvl1pPr>
          </a:lstStyle>
          <a:p>
            <a:pPr>
              <a:defRPr/>
            </a:pPr>
            <a:r>
              <a:rPr lang="en-US" altLang="zh-CN" smtClean="0"/>
              <a:t>Big Data Computing Technology, 2017 Fall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 b="1">
                <a:solidFill>
                  <a:srgbClr val="0046D2"/>
                </a:solidFill>
              </a:defRPr>
            </a:lvl1pPr>
          </a:lstStyle>
          <a:p>
            <a:pPr>
              <a:defRPr/>
            </a:pPr>
            <a:fld id="{88020851-DCD7-4232-B0C3-461CB7087348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solidFill>
                  <a:srgbClr val="0046D2"/>
                </a:solidFill>
              </a:defRPr>
            </a:lvl1pPr>
          </a:lstStyle>
          <a:p>
            <a:pPr>
              <a:defRPr/>
            </a:pPr>
            <a:fld id="{48AE39C6-15C2-4807-8E1B-3C327B9D5887}" type="datetime4">
              <a:rPr lang="en-US" altLang="zh-CN" smtClean="0"/>
              <a:pPr>
                <a:defRPr/>
              </a:pPr>
              <a:t>September 20, 2021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D9EECB-3C99-4366-A15A-BA97BD83FED8}" type="datetime4">
              <a:rPr lang="en-US" altLang="zh-CN"/>
              <a:pPr>
                <a:defRPr/>
              </a:pPr>
              <a:t>September 20, 2021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D5D659-05D9-490A-B3D0-FD33CD1664C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9F8ABE-C3CE-4473-8B56-462A72AD3100}" type="datetime4">
              <a:rPr lang="en-US" altLang="zh-CN"/>
              <a:pPr>
                <a:defRPr/>
              </a:pPr>
              <a:t>September 20, 2021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29E6B4-3356-4539-B2D7-DEC7EBC03C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685A8B-1B23-4E5F-9616-BD125CD45E96}" type="datetime4">
              <a:rPr lang="en-US" altLang="zh-CN"/>
              <a:pPr>
                <a:defRPr/>
              </a:pPr>
              <a:t>September 20, 2021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2C252-56B2-46B1-9A0D-824C8FB4927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96BF03-17DF-474C-986B-8CCF910A89B1}" type="datetime4">
              <a:rPr lang="en-US" altLang="zh-CN"/>
              <a:pPr>
                <a:defRPr/>
              </a:pPr>
              <a:t>September 20, 2021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A1FFB0-C415-44D1-9D5D-2AB1F31746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620811-0F58-4E0C-8718-BCDEA892BC40}" type="datetime4">
              <a:rPr lang="en-US" altLang="zh-CN"/>
              <a:pPr>
                <a:defRPr/>
              </a:pPr>
              <a:t>September 20, 2021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3F6D99-58DA-4C6D-866B-384BA8B4FA8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620811-0F58-4E0C-8718-BCDEA892BC40}" type="datetime4">
              <a:rPr lang="en-US" altLang="zh-CN"/>
              <a:pPr>
                <a:defRPr/>
              </a:pPr>
              <a:t>September 20, 2021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3F6D99-58DA-4C6D-866B-384BA8B4FA8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D055D0-3F6E-4525-9940-3A04C76C7FFD}" type="datetime4">
              <a:rPr lang="en-US" altLang="zh-CN"/>
              <a:pPr>
                <a:defRPr/>
              </a:pPr>
              <a:t>September 20, 2021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07E696-B69E-41C6-BBEC-3D2FC3C1BFE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AA7719-E8D0-47BA-8FD9-E16012AF59CB}" type="datetime4">
              <a:rPr lang="en-US" altLang="zh-CN"/>
              <a:pPr>
                <a:defRPr/>
              </a:pPr>
              <a:t>September 20, 2021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90CC04-7929-45ED-A5EA-D1085C2BAB4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D9CC61-F3E2-4166-AD97-E4B62E12A2CA}" type="datetime4">
              <a:rPr lang="en-US" altLang="zh-CN"/>
              <a:pPr>
                <a:defRPr/>
              </a:pPr>
              <a:t>September 20, 2021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7ECD03-C8D5-4708-B29F-BDFE1BD7294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28A5F5-8CD0-4877-B434-7421E7CB31A3}" type="datetime4">
              <a:rPr lang="en-US" altLang="zh-CN"/>
              <a:pPr>
                <a:defRPr/>
              </a:pPr>
              <a:t>September 20, 2021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0D3C4F-D2AC-402C-B720-14708FC93B9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7A08E2-5DF4-4FD2-9167-CA839EDD21B1}" type="datetime4">
              <a:rPr lang="en-US" altLang="zh-CN"/>
              <a:pPr>
                <a:defRPr/>
              </a:pPr>
              <a:t>September 20, 2021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 Structure and Programming, 2010 Fall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D8A050-2F7F-4890-A49B-FEF7D667FF6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400" b="1">
                <a:solidFill>
                  <a:srgbClr val="3F21F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E0D7108-400D-483F-B44C-D44F85D334A8}" type="datetime4">
              <a:rPr lang="en-US" altLang="zh-CN" smtClean="0"/>
              <a:pPr>
                <a:defRPr/>
              </a:pPr>
              <a:t>September 20, 2021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895600" y="6356350"/>
            <a:ext cx="3429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400" b="1">
                <a:solidFill>
                  <a:srgbClr val="3F21F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CN" dirty="0" smtClean="0"/>
              <a:t>Big Data Computing Technology, 2017 Fall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40B1466-B9A4-434F-A814-9913A65E28A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http://www.52ml.net/images/040821c3b6a4fe6e21df679e7bb4c40a.png" TargetMode="Externa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hama.apache.org/index.html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http://www.myexception.cn/img/2012/06/28/1154182720.png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 cstate="print">
            <a:alphaModFix amt="78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609600" y="990600"/>
            <a:ext cx="7924800" cy="3970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endParaRPr lang="en-US" altLang="zh-CN" sz="4400" dirty="0" smtClean="0">
              <a:solidFill>
                <a:srgbClr val="002060"/>
              </a:solidFill>
              <a:latin typeface="Calibri" pitchFamily="34" charset="0"/>
            </a:endParaRPr>
          </a:p>
          <a:p>
            <a:pPr algn="ctr"/>
            <a:r>
              <a:rPr lang="en-US" altLang="zh-CN" sz="4400" b="1" dirty="0" smtClean="0">
                <a:solidFill>
                  <a:srgbClr val="002060"/>
                </a:solidFill>
                <a:latin typeface="Calibri" pitchFamily="34" charset="0"/>
              </a:rPr>
              <a:t>Lecture 15  </a:t>
            </a:r>
            <a:r>
              <a:rPr lang="zh-CN" altLang="en-US" sz="4400" b="1" dirty="0" smtClean="0">
                <a:solidFill>
                  <a:srgbClr val="002060"/>
                </a:solidFill>
                <a:latin typeface="Calibri" pitchFamily="34" charset="0"/>
              </a:rPr>
              <a:t>图并行计算框架</a:t>
            </a:r>
            <a:endParaRPr lang="en-US" altLang="zh-CN" sz="4400" b="1" dirty="0" smtClean="0">
              <a:solidFill>
                <a:srgbClr val="002060"/>
              </a:solidFill>
              <a:latin typeface="Calibri" pitchFamily="34" charset="0"/>
            </a:endParaRPr>
          </a:p>
          <a:p>
            <a:pPr lvl="5">
              <a:lnSpc>
                <a:spcPct val="150000"/>
              </a:lnSpc>
              <a:spcBef>
                <a:spcPts val="2400"/>
              </a:spcBef>
              <a:buFont typeface="Wingdings" pitchFamily="2" charset="2"/>
              <a:buChar char="n"/>
            </a:pPr>
            <a:r>
              <a:rPr lang="zh-CN" altLang="en-US" sz="3200" b="1" dirty="0" smtClean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 图计算问题</a:t>
            </a:r>
            <a:endParaRPr lang="en-US" altLang="zh-CN" sz="3200" b="1" dirty="0" smtClean="0">
              <a:solidFill>
                <a:srgbClr val="00206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lvl="5">
              <a:lnSpc>
                <a:spcPct val="150000"/>
              </a:lnSpc>
              <a:buFont typeface="Wingdings" pitchFamily="2" charset="2"/>
              <a:buChar char="n"/>
            </a:pPr>
            <a:r>
              <a:rPr lang="en-US" altLang="zh-CN" sz="3200" b="1" dirty="0" smtClean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 BSP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图计算模型</a:t>
            </a:r>
            <a:endParaRPr lang="en-US" altLang="zh-CN" sz="3200" b="1" dirty="0" smtClean="0">
              <a:solidFill>
                <a:srgbClr val="00206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lvl="5">
              <a:lnSpc>
                <a:spcPct val="150000"/>
              </a:lnSpc>
              <a:buFont typeface="Wingdings" pitchFamily="2" charset="2"/>
              <a:buChar char="n"/>
            </a:pPr>
            <a:r>
              <a:rPr lang="zh-CN" altLang="en-US" sz="3200" b="1" dirty="0" smtClean="0">
                <a:solidFill>
                  <a:srgbClr val="00206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 图计算架构</a:t>
            </a:r>
            <a:endParaRPr lang="en-US" altLang="zh-CN" sz="4400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10</a:t>
            </a:fld>
            <a:endParaRPr lang="zh-CN" altLang="en-US" smtClean="0"/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838200" y="1143000"/>
            <a:ext cx="634616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3600" b="1" dirty="0" smtClean="0">
                <a:solidFill>
                  <a:srgbClr val="0823A8"/>
                </a:solidFill>
                <a:latin typeface="Calibri" pitchFamily="34" charset="0"/>
              </a:rPr>
              <a:t>图分割难题</a:t>
            </a:r>
            <a:endParaRPr lang="zh-CN" altLang="en-US" sz="3600" b="1" dirty="0">
              <a:solidFill>
                <a:srgbClr val="0823A8"/>
              </a:solidFill>
              <a:latin typeface="Calibri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38200" y="1828800"/>
            <a:ext cx="77724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       </a:t>
            </a:r>
            <a:r>
              <a:rPr lang="zh-CN" altLang="zh-CN" sz="2000" dirty="0" smtClean="0"/>
              <a:t>出于</a:t>
            </a:r>
            <a:r>
              <a:rPr lang="zh-CN" altLang="en-US" sz="2000" dirty="0" smtClean="0"/>
              <a:t>大数据</a:t>
            </a:r>
            <a:r>
              <a:rPr lang="zh-CN" altLang="zh-CN" sz="2000" dirty="0" smtClean="0"/>
              <a:t>计算目的，我们需要把左边包含</a:t>
            </a:r>
            <a:r>
              <a:rPr lang="en-US" altLang="zh-CN" sz="2000" dirty="0" smtClean="0"/>
              <a:t>6</a:t>
            </a:r>
            <a:r>
              <a:rPr lang="zh-CN" altLang="zh-CN" sz="2000" dirty="0" smtClean="0"/>
              <a:t>个顶点的大图分割成右边各自包含</a:t>
            </a:r>
            <a:r>
              <a:rPr lang="en-US" altLang="zh-CN" sz="2000" dirty="0" smtClean="0"/>
              <a:t>3</a:t>
            </a:r>
            <a:r>
              <a:rPr lang="zh-CN" altLang="zh-CN" sz="2000" dirty="0" smtClean="0"/>
              <a:t>个顶点的</a:t>
            </a:r>
            <a:r>
              <a:rPr lang="en-US" altLang="zh-CN" sz="2000" dirty="0" smtClean="0"/>
              <a:t>A</a:t>
            </a:r>
            <a:r>
              <a:rPr lang="zh-CN" altLang="zh-CN" sz="2000" dirty="0" smtClean="0"/>
              <a:t>和</a:t>
            </a:r>
            <a:r>
              <a:rPr lang="en-US" altLang="zh-CN" sz="2000" dirty="0" smtClean="0"/>
              <a:t>B</a:t>
            </a:r>
            <a:r>
              <a:rPr lang="zh-CN" altLang="zh-CN" sz="2000" dirty="0" smtClean="0"/>
              <a:t>两个小图。这</a:t>
            </a:r>
            <a:r>
              <a:rPr lang="zh-CN" altLang="en-US" sz="2000" dirty="0" smtClean="0"/>
              <a:t>种</a:t>
            </a:r>
            <a:r>
              <a:rPr lang="zh-CN" altLang="zh-CN" sz="2000" dirty="0" smtClean="0"/>
              <a:t>图分割（</a:t>
            </a:r>
            <a:r>
              <a:rPr lang="en-US" altLang="zh-CN" sz="2000" dirty="0" smtClean="0"/>
              <a:t>graph cut</a:t>
            </a:r>
            <a:r>
              <a:rPr lang="zh-CN" altLang="zh-CN" sz="2000" dirty="0" smtClean="0"/>
              <a:t>）带来的难题是：</a:t>
            </a:r>
            <a:endParaRPr lang="en-US" altLang="zh-CN" sz="2000" dirty="0" smtClean="0"/>
          </a:p>
          <a:p>
            <a:pPr lvl="1">
              <a:buFont typeface="Wingdings" pitchFamily="2" charset="2"/>
              <a:buChar char="ü"/>
            </a:pPr>
            <a:r>
              <a:rPr lang="en-US" altLang="zh-CN" sz="2000" dirty="0" smtClean="0"/>
              <a:t>  </a:t>
            </a:r>
            <a:r>
              <a:rPr lang="zh-CN" altLang="zh-CN" sz="2000" dirty="0" smtClean="0"/>
              <a:t>被切断的边（图中编号为</a:t>
            </a:r>
            <a:r>
              <a:rPr lang="en-US" altLang="zh-CN" sz="2000" dirty="0" smtClean="0"/>
              <a:t>1</a:t>
            </a:r>
            <a:r>
              <a:rPr lang="zh-CN" altLang="zh-CN" sz="2000" dirty="0" smtClean="0"/>
              <a:t>和</a:t>
            </a:r>
            <a:r>
              <a:rPr lang="en-US" altLang="zh-CN" sz="2000" dirty="0" smtClean="0"/>
              <a:t>2</a:t>
            </a:r>
            <a:r>
              <a:rPr lang="zh-CN" altLang="zh-CN" sz="2000" dirty="0" smtClean="0"/>
              <a:t>的两条边）所代表的的</a:t>
            </a:r>
            <a:r>
              <a:rPr lang="zh-CN" altLang="zh-CN" sz="2000" dirty="0" smtClean="0">
                <a:solidFill>
                  <a:srgbClr val="FF0000"/>
                </a:solidFill>
              </a:rPr>
              <a:t>特征值</a:t>
            </a:r>
            <a:r>
              <a:rPr lang="zh-CN" altLang="zh-CN" sz="2000" dirty="0" smtClean="0"/>
              <a:t>该如何处理？</a:t>
            </a:r>
            <a:endParaRPr lang="en-US" altLang="zh-CN" sz="2000" dirty="0" smtClean="0"/>
          </a:p>
          <a:p>
            <a:pPr lvl="1">
              <a:buFont typeface="Wingdings" pitchFamily="2" charset="2"/>
              <a:buChar char="ü"/>
            </a:pPr>
            <a:r>
              <a:rPr lang="en-US" altLang="zh-CN" sz="2000" dirty="0" smtClean="0"/>
              <a:t>  </a:t>
            </a:r>
            <a:r>
              <a:rPr lang="zh-CN" altLang="zh-CN" sz="2000" dirty="0" smtClean="0"/>
              <a:t>在原图中相连的顶点（被切断的边连接的两端顶点）在分割成的子图中</a:t>
            </a:r>
            <a:r>
              <a:rPr lang="zh-CN" altLang="zh-CN" sz="2000" dirty="0" smtClean="0">
                <a:solidFill>
                  <a:srgbClr val="FF0000"/>
                </a:solidFill>
              </a:rPr>
              <a:t>不再相连，算法设计该如何考虑</a:t>
            </a:r>
            <a:r>
              <a:rPr lang="zh-CN" altLang="zh-CN" sz="2000" dirty="0" smtClean="0"/>
              <a:t>？</a:t>
            </a:r>
            <a:endParaRPr lang="zh-CN" altLang="en-US" sz="2000" dirty="0"/>
          </a:p>
        </p:txBody>
      </p:sp>
      <p:pic>
        <p:nvPicPr>
          <p:cNvPr id="9" name="图片 8" descr="http://www.52ml.net/images/040821c3b6a4fe6e21df679e7bb4c40a.png"/>
          <p:cNvPicPr/>
          <p:nvPr/>
        </p:nvPicPr>
        <p:blipFill>
          <a:blip r:embed="rId4" r:link="rId5" cstate="print"/>
          <a:srcRect/>
          <a:stretch>
            <a:fillRect/>
          </a:stretch>
        </p:blipFill>
        <p:spPr>
          <a:xfrm>
            <a:off x="609600" y="4267200"/>
            <a:ext cx="82296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图分割难题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05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11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609600" y="1242016"/>
            <a:ext cx="7924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/>
              <a:t>      BSP</a:t>
            </a:r>
            <a:r>
              <a:rPr lang="zh-CN" altLang="en-US" sz="2400" dirty="0"/>
              <a:t>（</a:t>
            </a:r>
            <a:r>
              <a:rPr lang="en-US" altLang="zh-CN" sz="2400" dirty="0"/>
              <a:t>Bulk Synchronous Parallel</a:t>
            </a:r>
            <a:r>
              <a:rPr lang="zh-CN" altLang="en-US" sz="2400" dirty="0"/>
              <a:t>）整体同步并行</a:t>
            </a:r>
            <a:r>
              <a:rPr lang="zh-CN" altLang="en-US" sz="2400" dirty="0" smtClean="0"/>
              <a:t>模型是</a:t>
            </a:r>
            <a:r>
              <a:rPr lang="zh-CN" altLang="en-US" sz="2400" dirty="0"/>
              <a:t>英国科学家</a:t>
            </a:r>
            <a:r>
              <a:rPr lang="en-US" altLang="zh-CN" sz="2400" dirty="0"/>
              <a:t>Leslie G</a:t>
            </a:r>
            <a:r>
              <a:rPr lang="en-US" altLang="zh-CN" sz="2400" dirty="0" smtClean="0"/>
              <a:t>. Valiant</a:t>
            </a:r>
            <a:r>
              <a:rPr lang="zh-CN" altLang="en-US" sz="2400" dirty="0"/>
              <a:t>于</a:t>
            </a:r>
            <a:r>
              <a:rPr lang="en-US" altLang="zh-CN" sz="2400" dirty="0"/>
              <a:t>20</a:t>
            </a:r>
            <a:r>
              <a:rPr lang="zh-CN" altLang="en-US" sz="2400" dirty="0"/>
              <a:t>世纪</a:t>
            </a:r>
            <a:r>
              <a:rPr lang="en-US" altLang="zh-CN" sz="2400" dirty="0"/>
              <a:t>80</a:t>
            </a:r>
            <a:r>
              <a:rPr lang="zh-CN" altLang="en-US" sz="2400" dirty="0"/>
              <a:t>年代提出的一个</a:t>
            </a:r>
            <a:r>
              <a:rPr lang="zh-CN" altLang="en-US" sz="2400" dirty="0" smtClean="0"/>
              <a:t>并行计算</a:t>
            </a:r>
            <a:r>
              <a:rPr lang="zh-CN" altLang="en-US" sz="2400" dirty="0" smtClean="0">
                <a:solidFill>
                  <a:srgbClr val="FF0000"/>
                </a:solidFill>
              </a:rPr>
              <a:t>逻辑</a:t>
            </a:r>
            <a:r>
              <a:rPr lang="zh-CN" altLang="en-US" sz="2400" dirty="0">
                <a:solidFill>
                  <a:srgbClr val="FF0000"/>
                </a:solidFill>
              </a:rPr>
              <a:t>概念模型</a:t>
            </a:r>
            <a:r>
              <a:rPr lang="zh-CN" altLang="en-US" sz="2400" dirty="0"/>
              <a:t>。其组成包含三个部分：</a:t>
            </a:r>
          </a:p>
          <a:p>
            <a:pPr lvl="1">
              <a:buFont typeface="Wingdings" pitchFamily="2" charset="2"/>
              <a:buChar char="l"/>
            </a:pPr>
            <a:r>
              <a:rPr lang="zh-CN" altLang="en-US" sz="2400" dirty="0" smtClean="0"/>
              <a:t>  组件</a:t>
            </a:r>
            <a:r>
              <a:rPr lang="zh-CN" altLang="en-US" sz="2400" dirty="0"/>
              <a:t>：</a:t>
            </a:r>
            <a:r>
              <a:rPr lang="zh-CN" altLang="en-US" sz="2400" dirty="0" smtClean="0"/>
              <a:t>每个</a:t>
            </a:r>
            <a:r>
              <a:rPr lang="zh-CN" altLang="en-US" sz="2400" dirty="0"/>
              <a:t>组件由处理器和存储器</a:t>
            </a:r>
            <a:r>
              <a:rPr lang="zh-CN" altLang="en-US" sz="2400" dirty="0" smtClean="0"/>
              <a:t>组成 </a:t>
            </a:r>
            <a:endParaRPr lang="zh-CN" altLang="en-US" sz="2400" dirty="0"/>
          </a:p>
          <a:p>
            <a:pPr lvl="1">
              <a:buFont typeface="Wingdings" pitchFamily="2" charset="2"/>
              <a:buChar char="l"/>
            </a:pPr>
            <a:r>
              <a:rPr lang="zh-CN" altLang="en-US" sz="2400" dirty="0" smtClean="0"/>
              <a:t>  路由器</a:t>
            </a:r>
            <a:r>
              <a:rPr lang="zh-CN" altLang="en-US" sz="2400" dirty="0"/>
              <a:t>：</a:t>
            </a:r>
            <a:r>
              <a:rPr lang="zh-CN" altLang="en-US" sz="2400" dirty="0" smtClean="0"/>
              <a:t>用于</a:t>
            </a:r>
            <a:r>
              <a:rPr lang="zh-CN" altLang="en-US" sz="2400" dirty="0"/>
              <a:t>实现各组件之间点对点的消息</a:t>
            </a:r>
            <a:r>
              <a:rPr lang="zh-CN" altLang="en-US" sz="2400" dirty="0" smtClean="0"/>
              <a:t>传递</a:t>
            </a:r>
            <a:endParaRPr lang="zh-CN" altLang="en-US" sz="2400" dirty="0"/>
          </a:p>
          <a:p>
            <a:pPr lvl="1">
              <a:buFont typeface="Wingdings" pitchFamily="2" charset="2"/>
              <a:buChar char="l"/>
            </a:pPr>
            <a:r>
              <a:rPr lang="zh-CN" altLang="en-US" sz="2400" dirty="0" smtClean="0"/>
              <a:t>  全局时钟：用于</a:t>
            </a:r>
            <a:r>
              <a:rPr lang="zh-CN" altLang="en-US" sz="2400" dirty="0"/>
              <a:t>同步全部或部分的</a:t>
            </a:r>
            <a:r>
              <a:rPr lang="zh-CN" altLang="en-US" sz="2400" dirty="0" smtClean="0"/>
              <a:t>组件</a:t>
            </a:r>
            <a:endParaRPr lang="zh-CN" altLang="en-US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9600" y="3592951"/>
            <a:ext cx="7315200" cy="2514600"/>
          </a:xfrm>
          <a:prstGeom prst="rect">
            <a:avLst/>
          </a:prstGeom>
        </p:spPr>
      </p:pic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15.2 BSP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模型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90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12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609600" y="1143360"/>
            <a:ext cx="7848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      BSP</a:t>
            </a:r>
            <a:r>
              <a:rPr lang="zh-CN" altLang="en-US" sz="2000" dirty="0"/>
              <a:t>的核心思想</a:t>
            </a:r>
            <a:r>
              <a:rPr lang="zh-CN" altLang="en-US" sz="2000" dirty="0" smtClean="0"/>
              <a:t>是</a:t>
            </a:r>
            <a:r>
              <a:rPr lang="en-US" altLang="zh-CN" sz="2000" dirty="0" smtClean="0"/>
              <a:t>: </a:t>
            </a:r>
            <a:r>
              <a:rPr lang="zh-CN" altLang="en-US" sz="2000" dirty="0" smtClean="0"/>
              <a:t>将</a:t>
            </a:r>
            <a:r>
              <a:rPr lang="zh-CN" altLang="en-US" sz="2000" dirty="0"/>
              <a:t>任务分步完成，通过</a:t>
            </a:r>
            <a:r>
              <a:rPr lang="zh-CN" altLang="en-US" sz="2000" dirty="0" smtClean="0"/>
              <a:t>定义</a:t>
            </a:r>
            <a:r>
              <a:rPr lang="en-US" altLang="zh-CN" sz="2000" dirty="0" err="1" smtClean="0"/>
              <a:t>SuperStep</a:t>
            </a:r>
            <a:r>
              <a:rPr lang="en-US" altLang="zh-CN" sz="2000" dirty="0" smtClean="0"/>
              <a:t> </a:t>
            </a:r>
            <a:r>
              <a:rPr lang="en-US" altLang="zh-CN" sz="2000" dirty="0"/>
              <a:t>(</a:t>
            </a:r>
            <a:r>
              <a:rPr lang="zh-CN" altLang="en-US" sz="2000" dirty="0"/>
              <a:t>超步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来</a:t>
            </a:r>
            <a:r>
              <a:rPr lang="zh-CN" altLang="en-US" sz="2000" dirty="0"/>
              <a:t>完成任务的分步计算。也就是</a:t>
            </a:r>
            <a:r>
              <a:rPr lang="zh-CN" altLang="en-US" sz="2000" dirty="0">
                <a:solidFill>
                  <a:srgbClr val="FF0000"/>
                </a:solidFill>
              </a:rPr>
              <a:t>将一</a:t>
            </a:r>
            <a:r>
              <a:rPr lang="zh-CN" altLang="en-US" sz="2000" dirty="0" smtClean="0">
                <a:solidFill>
                  <a:srgbClr val="FF0000"/>
                </a:solidFill>
              </a:rPr>
              <a:t>个大任务</a:t>
            </a:r>
            <a:r>
              <a:rPr lang="zh-CN" altLang="en-US" sz="2000" dirty="0">
                <a:solidFill>
                  <a:srgbClr val="FF0000"/>
                </a:solidFill>
              </a:rPr>
              <a:t>分解为一定数量的超</a:t>
            </a:r>
            <a:r>
              <a:rPr lang="zh-CN" altLang="en-US" sz="2000" dirty="0" smtClean="0">
                <a:solidFill>
                  <a:srgbClr val="FF0000"/>
                </a:solidFill>
              </a:rPr>
              <a:t>步</a:t>
            </a:r>
            <a:r>
              <a:rPr lang="zh-CN" altLang="en-US" sz="2000" dirty="0" smtClean="0"/>
              <a:t>，</a:t>
            </a:r>
            <a:r>
              <a:rPr lang="zh-CN" altLang="en-US" sz="2000" dirty="0"/>
              <a:t>而在每一个超步内各计算节点</a:t>
            </a:r>
            <a:r>
              <a:rPr lang="en-US" altLang="zh-CN" sz="2000" dirty="0"/>
              <a:t>(</a:t>
            </a:r>
            <a:r>
              <a:rPr lang="zh-CN" altLang="en-US" sz="2000" dirty="0" smtClean="0"/>
              <a:t>即组件，</a:t>
            </a:r>
            <a:r>
              <a:rPr lang="en-US" altLang="zh-CN" sz="2000" dirty="0" smtClean="0"/>
              <a:t>Virtual </a:t>
            </a:r>
            <a:r>
              <a:rPr lang="en-US" altLang="zh-CN" sz="2000" dirty="0"/>
              <a:t>Processor</a:t>
            </a:r>
            <a:r>
              <a:rPr lang="zh-CN" altLang="en-US" sz="2000" dirty="0"/>
              <a:t>代表</a:t>
            </a:r>
            <a:r>
              <a:rPr lang="en-US" altLang="zh-CN" sz="2000" dirty="0" smtClean="0"/>
              <a:t>) </a:t>
            </a:r>
            <a:r>
              <a:rPr lang="zh-CN" altLang="en-US" sz="2000" dirty="0" smtClean="0"/>
              <a:t>独立</a:t>
            </a:r>
            <a:r>
              <a:rPr lang="zh-CN" altLang="en-US" sz="2000" dirty="0"/>
              <a:t>地完成本地的计算任务，将计算结果进行本地存储和远程传递以后，在全局时钟的控制下进入下一个超步。</a:t>
            </a:r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BSP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超步（</a:t>
            </a:r>
            <a:r>
              <a:rPr lang="en-US" altLang="zh-CN" sz="3200" b="1" dirty="0" err="1" smtClean="0">
                <a:solidFill>
                  <a:srgbClr val="002060"/>
                </a:solidFill>
                <a:latin typeface="Calibri" pitchFamily="34" charset="0"/>
              </a:rPr>
              <a:t>SuperStep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）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17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13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76200" y="1020630"/>
            <a:ext cx="411642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/>
              <a:t>本地</a:t>
            </a:r>
            <a:r>
              <a:rPr lang="zh-CN" altLang="en-US" sz="2400" b="1" dirty="0"/>
              <a:t>计算</a:t>
            </a:r>
            <a:r>
              <a:rPr lang="zh-CN" altLang="en-US" sz="2400" dirty="0"/>
              <a:t>：在一个超步内</a:t>
            </a:r>
            <a:r>
              <a:rPr lang="zh-CN" altLang="en-US" sz="2400" dirty="0" smtClean="0"/>
              <a:t>，处理节点（</a:t>
            </a:r>
            <a:r>
              <a:rPr lang="en-US" altLang="zh-CN" sz="2400" dirty="0"/>
              <a:t>Virtual Processor</a:t>
            </a:r>
            <a:r>
              <a:rPr lang="zh-CN" altLang="en-US" sz="2400" dirty="0"/>
              <a:t>）从自身存储器读取数据进行计算；</a:t>
            </a:r>
          </a:p>
          <a:p>
            <a:pPr>
              <a:spcBef>
                <a:spcPts val="1800"/>
              </a:spcBef>
            </a:pPr>
            <a:r>
              <a:rPr lang="zh-CN" altLang="en-US" sz="2400" b="1" dirty="0"/>
              <a:t>全局通信</a:t>
            </a:r>
            <a:r>
              <a:rPr lang="zh-CN" altLang="en-US" sz="2400" dirty="0"/>
              <a:t>：每个处理器通过发送和接受消息，与远程节点交换数据；</a:t>
            </a:r>
          </a:p>
          <a:p>
            <a:pPr>
              <a:spcBef>
                <a:spcPts val="1800"/>
              </a:spcBef>
            </a:pPr>
            <a:r>
              <a:rPr lang="zh-CN" altLang="en-US" sz="2400" b="1" dirty="0"/>
              <a:t>栅栏同步</a:t>
            </a:r>
            <a:r>
              <a:rPr lang="zh-CN" altLang="en-US" sz="2400" dirty="0"/>
              <a:t>：当一个处理器遇到栅栏（</a:t>
            </a:r>
            <a:r>
              <a:rPr lang="en-US" altLang="zh-CN" sz="2400" dirty="0"/>
              <a:t>Barrier</a:t>
            </a:r>
            <a:r>
              <a:rPr lang="zh-CN" altLang="en-US" sz="2400" dirty="0"/>
              <a:t>）时，会停下等到其他所有处理器完成计算；每一次</a:t>
            </a:r>
            <a:r>
              <a:rPr lang="en-US" altLang="zh-CN" sz="2400" dirty="0"/>
              <a:t>Barrier</a:t>
            </a:r>
            <a:r>
              <a:rPr lang="zh-CN" altLang="en-US" sz="2400" dirty="0"/>
              <a:t>同步也是前一个超步的完成和下一个超步的开始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</p:txBody>
      </p:sp>
      <p:sp>
        <p:nvSpPr>
          <p:cNvPr id="8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BSP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计算过程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391" y="1020630"/>
            <a:ext cx="4814626" cy="309417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152697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14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80374" y="1143000"/>
            <a:ext cx="3424825" cy="447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Font typeface="Wingdings" pitchFamily="2" charset="2"/>
              <a:buChar char="l"/>
            </a:pPr>
            <a:r>
              <a:rPr lang="zh-CN" altLang="en-US" sz="2000" dirty="0" smtClean="0"/>
              <a:t> </a:t>
            </a:r>
            <a:r>
              <a:rPr lang="zh-CN" altLang="en-US" sz="2000" dirty="0"/>
              <a:t>同</a:t>
            </a:r>
            <a:r>
              <a:rPr lang="zh-CN" altLang="en-US" sz="2000" dirty="0" smtClean="0"/>
              <a:t>一或不同</a:t>
            </a:r>
            <a:r>
              <a:rPr lang="zh-CN" altLang="en-US" sz="2000" dirty="0"/>
              <a:t>超步的计算单元可以设置为相同或不相同（比如在</a:t>
            </a:r>
            <a:r>
              <a:rPr lang="en-US" altLang="zh-CN" sz="2000" dirty="0" err="1"/>
              <a:t>Superstep</a:t>
            </a:r>
            <a:r>
              <a:rPr lang="en-US" altLang="zh-CN" sz="2000" dirty="0"/>
              <a:t> 0</a:t>
            </a:r>
            <a:r>
              <a:rPr lang="zh-CN" altLang="en-US" sz="2000" dirty="0"/>
              <a:t>，</a:t>
            </a:r>
            <a:r>
              <a:rPr lang="en-US" altLang="zh-CN" sz="2000" dirty="0" err="1"/>
              <a:t>Superstep</a:t>
            </a:r>
            <a:r>
              <a:rPr lang="en-US" altLang="zh-CN" sz="2000" dirty="0"/>
              <a:t> 1</a:t>
            </a:r>
            <a:r>
              <a:rPr lang="zh-CN" altLang="en-US" sz="2000" dirty="0"/>
              <a:t>这两步内</a:t>
            </a:r>
            <a:r>
              <a:rPr lang="zh-CN" altLang="en-US" sz="2000" dirty="0" smtClean="0"/>
              <a:t>，</a:t>
            </a:r>
            <a:r>
              <a:rPr lang="en-US" altLang="zh-CN" sz="2000" dirty="0" smtClean="0"/>
              <a:t>Peer1</a:t>
            </a:r>
            <a:r>
              <a:rPr lang="zh-CN" altLang="en-US" sz="2000" dirty="0" smtClean="0"/>
              <a:t>与</a:t>
            </a:r>
            <a:r>
              <a:rPr lang="en-US" altLang="zh-CN" sz="2000" dirty="0" smtClean="0"/>
              <a:t>Peer </a:t>
            </a:r>
            <a:r>
              <a:rPr lang="en-US" altLang="zh-CN" sz="2000" dirty="0"/>
              <a:t>2</a:t>
            </a:r>
            <a:r>
              <a:rPr lang="zh-CN" altLang="en-US" sz="2000" dirty="0"/>
              <a:t>执行不同的计算步骤</a:t>
            </a:r>
            <a:r>
              <a:rPr lang="en-US" altLang="zh-CN" sz="2000" dirty="0"/>
              <a:t>A</a:t>
            </a:r>
            <a:r>
              <a:rPr lang="zh-CN" altLang="en-US" sz="2000" dirty="0"/>
              <a:t>和</a:t>
            </a:r>
            <a:r>
              <a:rPr lang="en-US" altLang="zh-CN" sz="2000" dirty="0"/>
              <a:t>D</a:t>
            </a:r>
            <a:r>
              <a:rPr lang="zh-CN" altLang="en-US" sz="2000" dirty="0"/>
              <a:t>，</a:t>
            </a:r>
            <a:r>
              <a:rPr lang="zh-CN" altLang="en-US" sz="2000" dirty="0" smtClean="0"/>
              <a:t>但</a:t>
            </a:r>
            <a:r>
              <a:rPr lang="en-US" altLang="zh-CN" sz="2000" dirty="0" smtClean="0"/>
              <a:t>Peer </a:t>
            </a:r>
            <a:r>
              <a:rPr lang="en-US" altLang="zh-CN" sz="2000" dirty="0"/>
              <a:t>5</a:t>
            </a:r>
            <a:r>
              <a:rPr lang="zh-CN" altLang="en-US" sz="2000" dirty="0" smtClean="0"/>
              <a:t>与</a:t>
            </a:r>
            <a:r>
              <a:rPr lang="en-US" altLang="zh-CN" sz="2000" dirty="0" smtClean="0"/>
              <a:t>Peer </a:t>
            </a:r>
            <a:r>
              <a:rPr lang="en-US" altLang="zh-CN" sz="2000" dirty="0"/>
              <a:t>6</a:t>
            </a:r>
            <a:r>
              <a:rPr lang="zh-CN" altLang="en-US" sz="2000" dirty="0"/>
              <a:t>却一直执行相同的计算步骤</a:t>
            </a:r>
            <a:r>
              <a:rPr lang="en-US" altLang="zh-CN" sz="2000" dirty="0"/>
              <a:t>C</a:t>
            </a:r>
            <a:r>
              <a:rPr lang="zh-CN" altLang="en-US" sz="2000" dirty="0"/>
              <a:t>）；</a:t>
            </a:r>
            <a:endParaRPr lang="en-US" altLang="zh-CN" sz="2000" dirty="0"/>
          </a:p>
          <a:p>
            <a:pPr lvl="0">
              <a:spcBef>
                <a:spcPts val="600"/>
              </a:spcBef>
              <a:buFont typeface="Wingdings" pitchFamily="2" charset="2"/>
              <a:buChar char="l"/>
            </a:pPr>
            <a:r>
              <a:rPr lang="zh-CN" altLang="en-US" sz="2000" dirty="0" smtClean="0"/>
              <a:t> 某些</a:t>
            </a:r>
            <a:r>
              <a:rPr lang="zh-CN" altLang="en-US" sz="2000" dirty="0"/>
              <a:t>进程在特定的超步中可以不必进行障碍同步（比如在</a:t>
            </a:r>
            <a:r>
              <a:rPr lang="en-US" altLang="zh-CN" sz="2000" dirty="0" err="1"/>
              <a:t>Superstep</a:t>
            </a:r>
            <a:r>
              <a:rPr lang="en-US" altLang="zh-CN" sz="2000" dirty="0"/>
              <a:t> 0</a:t>
            </a:r>
            <a:r>
              <a:rPr lang="zh-CN" altLang="en-US" sz="2000" dirty="0"/>
              <a:t>，</a:t>
            </a:r>
            <a:r>
              <a:rPr lang="en-US" altLang="zh-CN" sz="2000" dirty="0" err="1"/>
              <a:t>Superstep</a:t>
            </a:r>
            <a:r>
              <a:rPr lang="en-US" altLang="zh-CN" sz="2000" dirty="0"/>
              <a:t> 1</a:t>
            </a:r>
            <a:r>
              <a:rPr lang="zh-CN" altLang="en-US" sz="2000" dirty="0"/>
              <a:t>之间，</a:t>
            </a:r>
            <a:r>
              <a:rPr lang="en-US" altLang="zh-CN" sz="2000" dirty="0"/>
              <a:t>BSP Peer1</a:t>
            </a:r>
            <a:r>
              <a:rPr lang="zh-CN" altLang="en-US" sz="2000" dirty="0"/>
              <a:t>与</a:t>
            </a:r>
            <a:r>
              <a:rPr lang="en-US" altLang="zh-CN" sz="2000" dirty="0"/>
              <a:t>BSP Peer 2</a:t>
            </a:r>
            <a:r>
              <a:rPr lang="zh-CN" altLang="en-US" sz="2000" dirty="0"/>
              <a:t>在遇到</a:t>
            </a:r>
            <a:r>
              <a:rPr lang="en-US" altLang="zh-CN" sz="2000" dirty="0" smtClean="0"/>
              <a:t>Barrier </a:t>
            </a:r>
            <a:r>
              <a:rPr lang="en-US" altLang="zh-CN" sz="2000" dirty="0" err="1" smtClean="0"/>
              <a:t>Synchronizationer</a:t>
            </a:r>
            <a:r>
              <a:rPr lang="en-US" altLang="zh-CN" sz="2000" dirty="0" smtClean="0"/>
              <a:t> 1</a:t>
            </a:r>
            <a:endParaRPr lang="zh-CN" altLang="en-US" sz="2000" dirty="0"/>
          </a:p>
        </p:txBody>
      </p:sp>
      <p:sp>
        <p:nvSpPr>
          <p:cNvPr id="2" name="文本框 1"/>
          <p:cNvSpPr txBox="1"/>
          <p:nvPr/>
        </p:nvSpPr>
        <p:spPr>
          <a:xfrm>
            <a:off x="76199" y="5573372"/>
            <a:ext cx="7946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000" dirty="0" smtClean="0"/>
              <a:t>时</a:t>
            </a:r>
            <a:r>
              <a:rPr lang="zh-CN" altLang="en-US" sz="2000" dirty="0"/>
              <a:t>需进行障碍同步，但</a:t>
            </a:r>
            <a:r>
              <a:rPr lang="en-US" altLang="zh-CN" sz="2000" dirty="0"/>
              <a:t>BSP Peer 5</a:t>
            </a:r>
            <a:r>
              <a:rPr lang="zh-CN" altLang="en-US" sz="2000" dirty="0"/>
              <a:t>与</a:t>
            </a:r>
            <a:r>
              <a:rPr lang="en-US" altLang="zh-CN" sz="2000" dirty="0"/>
              <a:t>BSP Peer 6</a:t>
            </a:r>
            <a:r>
              <a:rPr lang="zh-CN" altLang="en-US" sz="2000" dirty="0"/>
              <a:t>却勿需同步。在</a:t>
            </a:r>
            <a:r>
              <a:rPr lang="en-US" altLang="zh-CN" sz="2000" dirty="0"/>
              <a:t>Barrier </a:t>
            </a:r>
            <a:r>
              <a:rPr lang="en-US" altLang="zh-CN" sz="2000" dirty="0" err="1"/>
              <a:t>Synchronizationer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2 </a:t>
            </a:r>
            <a:r>
              <a:rPr lang="zh-CN" altLang="en-US" sz="2000" dirty="0" smtClean="0"/>
              <a:t>时</a:t>
            </a:r>
            <a:r>
              <a:rPr lang="zh-CN" altLang="en-US" sz="2000" dirty="0"/>
              <a:t>所有进程需要进行障碍同步）。</a:t>
            </a:r>
          </a:p>
        </p:txBody>
      </p:sp>
      <p:sp>
        <p:nvSpPr>
          <p:cNvPr id="10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BSP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计算过程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199" y="1095986"/>
            <a:ext cx="5588648" cy="439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51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15</a:t>
            </a:fld>
            <a:endParaRPr lang="zh-CN" altLang="en-US" smtClean="0"/>
          </a:p>
        </p:txBody>
      </p:sp>
      <p:sp>
        <p:nvSpPr>
          <p:cNvPr id="4" name="文本框 3"/>
          <p:cNvSpPr txBox="1"/>
          <p:nvPr/>
        </p:nvSpPr>
        <p:spPr>
          <a:xfrm>
            <a:off x="533400" y="1258669"/>
            <a:ext cx="79248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      BSP</a:t>
            </a:r>
            <a:r>
              <a:rPr lang="zh-CN" altLang="en-US" sz="2000" dirty="0"/>
              <a:t>并行计算架构也采用了</a:t>
            </a:r>
            <a:r>
              <a:rPr lang="en-US" altLang="zh-CN" sz="2000" dirty="0"/>
              <a:t>Master/Slave</a:t>
            </a:r>
            <a:r>
              <a:rPr lang="zh-CN" altLang="en-US" sz="2000" dirty="0" smtClean="0"/>
              <a:t>模式，</a:t>
            </a:r>
            <a:r>
              <a:rPr lang="zh-CN" altLang="en-US" sz="2000" dirty="0"/>
              <a:t>即在一个主节点（</a:t>
            </a:r>
            <a:r>
              <a:rPr lang="en-US" altLang="zh-CN" sz="2000" dirty="0"/>
              <a:t>Master</a:t>
            </a:r>
            <a:r>
              <a:rPr lang="zh-CN" altLang="en-US" sz="2000" dirty="0"/>
              <a:t>）上运行</a:t>
            </a:r>
            <a:r>
              <a:rPr lang="en-US" altLang="zh-CN" sz="2000" dirty="0"/>
              <a:t>BSPMaster</a:t>
            </a:r>
            <a:r>
              <a:rPr lang="zh-CN" altLang="en-US" sz="2000" dirty="0"/>
              <a:t>主程序</a:t>
            </a:r>
            <a:r>
              <a:rPr lang="zh-CN" altLang="en-US" sz="2000" dirty="0" smtClean="0"/>
              <a:t>，而在多个从节点（</a:t>
            </a:r>
            <a:r>
              <a:rPr lang="en-US" altLang="zh-CN" sz="2000" dirty="0" smtClean="0"/>
              <a:t>Slave</a:t>
            </a:r>
            <a:r>
              <a:rPr lang="zh-CN" altLang="en-US" sz="2000" dirty="0" smtClean="0"/>
              <a:t>）上运行多个</a:t>
            </a:r>
            <a:r>
              <a:rPr lang="en-US" altLang="zh-CN" sz="2000" dirty="0" smtClean="0"/>
              <a:t>GroomServer</a:t>
            </a:r>
            <a:r>
              <a:rPr lang="zh-CN" altLang="en-US" sz="2000" dirty="0" smtClean="0"/>
              <a:t>进程承担计算处理任务。</a:t>
            </a:r>
            <a:endParaRPr lang="zh-CN" altLang="en-US" sz="2000" dirty="0"/>
          </a:p>
          <a:p>
            <a:r>
              <a:rPr lang="zh-CN" altLang="en-US" dirty="0"/>
              <a:t>	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423249" y="2362200"/>
            <a:ext cx="5568009" cy="35052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33400" y="2362200"/>
            <a:ext cx="2743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      这与</a:t>
            </a:r>
            <a:r>
              <a:rPr lang="en-US" altLang="zh-CN" sz="2000" dirty="0" err="1" smtClean="0"/>
              <a:t>Hadoop</a:t>
            </a:r>
            <a:r>
              <a:rPr lang="en-US" altLang="zh-CN" sz="2000" dirty="0" smtClean="0"/>
              <a:t> </a:t>
            </a:r>
            <a:r>
              <a:rPr lang="zh-CN" altLang="en-US" sz="2000" dirty="0" smtClean="0"/>
              <a:t>平台的</a:t>
            </a:r>
            <a:r>
              <a:rPr lang="en-US" altLang="zh-CN" sz="2000" dirty="0" smtClean="0"/>
              <a:t>Master/Slave</a:t>
            </a:r>
            <a:r>
              <a:rPr lang="zh-CN" altLang="en-US" sz="2000" dirty="0"/>
              <a:t>架构（一个</a:t>
            </a:r>
            <a:r>
              <a:rPr lang="en-US" altLang="zh-CN" sz="2000" dirty="0"/>
              <a:t>HDFS</a:t>
            </a:r>
            <a:r>
              <a:rPr lang="zh-CN" altLang="en-US" sz="2000" dirty="0"/>
              <a:t>集群</a:t>
            </a:r>
            <a:r>
              <a:rPr lang="zh-CN" altLang="en-US" sz="2000" dirty="0" smtClean="0"/>
              <a:t>是由</a:t>
            </a:r>
            <a:r>
              <a:rPr lang="zh-CN" altLang="en-US" sz="2000" dirty="0"/>
              <a:t>一个</a:t>
            </a:r>
            <a:r>
              <a:rPr lang="en-US" altLang="zh-CN" sz="2000" dirty="0" err="1"/>
              <a:t>NameNode</a:t>
            </a:r>
            <a:r>
              <a:rPr lang="zh-CN" altLang="en-US" sz="2000" dirty="0"/>
              <a:t>和一定数目的</a:t>
            </a:r>
            <a:r>
              <a:rPr lang="en-US" altLang="zh-CN" sz="2000" dirty="0" err="1"/>
              <a:t>DataNode</a:t>
            </a:r>
            <a:r>
              <a:rPr lang="zh-CN" altLang="en-US" sz="2000" dirty="0"/>
              <a:t>组成）非常相似，所以</a:t>
            </a:r>
            <a:r>
              <a:rPr lang="en-US" altLang="zh-CN" sz="2000" dirty="0"/>
              <a:t>BSP</a:t>
            </a:r>
            <a:r>
              <a:rPr lang="zh-CN" altLang="en-US" sz="2000" dirty="0"/>
              <a:t>模型</a:t>
            </a:r>
            <a:r>
              <a:rPr lang="zh-CN" altLang="en-US" sz="2000" dirty="0" smtClean="0"/>
              <a:t>可方便</a:t>
            </a:r>
            <a:r>
              <a:rPr lang="zh-CN" altLang="en-US" sz="2000" dirty="0"/>
              <a:t>地在</a:t>
            </a:r>
            <a:r>
              <a:rPr lang="en-US" altLang="zh-CN" sz="2000" dirty="0" err="1"/>
              <a:t>Hadoop</a:t>
            </a:r>
            <a:r>
              <a:rPr lang="en-US" altLang="zh-CN" sz="2000" dirty="0"/>
              <a:t>/HDFS</a:t>
            </a:r>
            <a:r>
              <a:rPr lang="zh-CN" altLang="en-US" sz="2000" dirty="0" smtClean="0"/>
              <a:t>架构上</a:t>
            </a:r>
            <a:r>
              <a:rPr lang="zh-CN" altLang="en-US" sz="2000" dirty="0"/>
              <a:t>实现。</a:t>
            </a:r>
          </a:p>
        </p:txBody>
      </p:sp>
      <p:sp>
        <p:nvSpPr>
          <p:cNvPr id="11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BSP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计算架构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5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16</a:t>
            </a:fld>
            <a:endParaRPr lang="zh-CN" altLang="en-US" smtClean="0"/>
          </a:p>
        </p:txBody>
      </p:sp>
      <p:sp>
        <p:nvSpPr>
          <p:cNvPr id="4" name="文本框 3"/>
          <p:cNvSpPr txBox="1"/>
          <p:nvPr/>
        </p:nvSpPr>
        <p:spPr>
          <a:xfrm>
            <a:off x="185048" y="1080697"/>
            <a:ext cx="4767952" cy="5709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     </a:t>
            </a:r>
            <a:r>
              <a:rPr lang="en-US" altLang="zh-CN" sz="2400" dirty="0" err="1" smtClean="0"/>
              <a:t>Pregel</a:t>
            </a:r>
            <a:r>
              <a:rPr lang="zh-CN" altLang="en-US" sz="2400" dirty="0"/>
              <a:t>是</a:t>
            </a:r>
            <a:r>
              <a:rPr lang="en-US" altLang="zh-CN" sz="2400" dirty="0"/>
              <a:t>Google</a:t>
            </a:r>
            <a:r>
              <a:rPr lang="zh-CN" altLang="en-US" sz="2400" dirty="0" smtClean="0"/>
              <a:t>公司的</a:t>
            </a:r>
            <a:r>
              <a:rPr lang="zh-CN" altLang="en-US" sz="2400" dirty="0"/>
              <a:t>大规模图并行计算</a:t>
            </a:r>
            <a:r>
              <a:rPr lang="zh-CN" altLang="en-US" sz="2400" dirty="0" smtClean="0"/>
              <a:t>系统，将</a:t>
            </a:r>
            <a:r>
              <a:rPr lang="en-US" altLang="zh-CN" sz="2400" dirty="0"/>
              <a:t>BSP</a:t>
            </a:r>
            <a:r>
              <a:rPr lang="zh-CN" altLang="en-US" sz="2400" dirty="0"/>
              <a:t>概念结构真正的用于了商业实际应用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>
              <a:spcBef>
                <a:spcPts val="600"/>
              </a:spcBef>
            </a:pPr>
            <a:r>
              <a:rPr lang="en-US" altLang="zh-CN" sz="2400" dirty="0" smtClean="0"/>
              <a:t>     </a:t>
            </a:r>
            <a:r>
              <a:rPr lang="en-US" altLang="zh-CN" sz="2400" dirty="0" err="1" smtClean="0"/>
              <a:t>Pregel</a:t>
            </a:r>
            <a:r>
              <a:rPr lang="zh-CN" altLang="en-US" sz="2400" dirty="0" smtClean="0"/>
              <a:t>的计算系统</a:t>
            </a:r>
            <a:r>
              <a:rPr lang="zh-CN" altLang="en-US" sz="2400" dirty="0"/>
              <a:t>仍然部署在</a:t>
            </a:r>
            <a:r>
              <a:rPr lang="en-US" altLang="zh-CN" sz="2400" dirty="0"/>
              <a:t>Google</a:t>
            </a:r>
            <a:r>
              <a:rPr lang="zh-CN" altLang="en-US" sz="2400" dirty="0"/>
              <a:t>计算集群上，采用</a:t>
            </a:r>
            <a:r>
              <a:rPr lang="en-US" altLang="zh-CN" sz="2400" dirty="0"/>
              <a:t>Master/Slave</a:t>
            </a:r>
            <a:r>
              <a:rPr lang="zh-CN" altLang="en-US" sz="2400" dirty="0"/>
              <a:t>结构，主控服务器（</a:t>
            </a:r>
            <a:r>
              <a:rPr lang="en-US" altLang="zh-CN" sz="2400" dirty="0"/>
              <a:t>Master</a:t>
            </a:r>
            <a:r>
              <a:rPr lang="zh-CN" altLang="en-US" sz="2400" dirty="0"/>
              <a:t>）负责计算任务的分配、调度和管理，具体负责把一个计算作业的大图分割成子图（</a:t>
            </a:r>
            <a:r>
              <a:rPr lang="en-US" altLang="zh-CN" sz="2400" dirty="0"/>
              <a:t>sub-graph</a:t>
            </a:r>
            <a:r>
              <a:rPr lang="zh-CN" altLang="en-US" sz="2400" dirty="0"/>
              <a:t>），然后把每个子图作为一个计算任务分发给一个工作服务器（</a:t>
            </a:r>
            <a:r>
              <a:rPr lang="en-US" altLang="zh-CN" sz="2400" dirty="0"/>
              <a:t>Worker</a:t>
            </a:r>
            <a:r>
              <a:rPr lang="zh-CN" altLang="en-US" sz="2400" dirty="0"/>
              <a:t>）去执行（一个</a:t>
            </a:r>
            <a:r>
              <a:rPr lang="en-US" altLang="zh-CN" sz="2400" dirty="0"/>
              <a:t>Worker</a:t>
            </a:r>
            <a:r>
              <a:rPr lang="zh-CN" altLang="en-US" sz="2400" dirty="0"/>
              <a:t>可能会收到多个计算任务），多个工作服务器</a:t>
            </a:r>
            <a:r>
              <a:rPr lang="zh-CN" altLang="en-US" sz="2400" dirty="0" smtClean="0"/>
              <a:t>按照超</a:t>
            </a:r>
            <a:r>
              <a:rPr lang="zh-CN" altLang="en-US" sz="2400" dirty="0"/>
              <a:t>步模式完成并行计算</a:t>
            </a:r>
            <a:r>
              <a:rPr lang="zh-CN" altLang="en-US" sz="2400" dirty="0" smtClean="0"/>
              <a:t>。</a:t>
            </a:r>
            <a:r>
              <a:rPr lang="zh-CN" altLang="en-US" sz="2400" dirty="0"/>
              <a:t>	</a:t>
            </a:r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15.3 </a:t>
            </a:r>
            <a:r>
              <a:rPr lang="en-US" altLang="zh-CN" sz="3200" b="1" dirty="0" err="1" smtClean="0">
                <a:solidFill>
                  <a:srgbClr val="002060"/>
                </a:solidFill>
                <a:latin typeface="Calibri" pitchFamily="34" charset="0"/>
              </a:rPr>
              <a:t>Pregel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图并行计算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框架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8" name="Picture 7" descr="http://img.blog.csdn.net/20141025085332641?watermark/2/text/aHR0cDovL2Jsb2cuY3Nkbi5uZXQvbWFsZWZhY3Rvcg==/font/5a6L5L2T/fontsize/400/fill/I0JBQkFCMA==/dissolve/70/gravity/SouthEas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18"/>
          <a:stretch>
            <a:fillRect/>
          </a:stretch>
        </p:blipFill>
        <p:spPr bwMode="auto">
          <a:xfrm>
            <a:off x="4918052" y="995836"/>
            <a:ext cx="4044973" cy="3347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742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17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237472" y="1143000"/>
            <a:ext cx="764156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    </a:t>
            </a:r>
            <a:r>
              <a:rPr lang="en-US" altLang="zh-CN" sz="2000" dirty="0" err="1" smtClean="0"/>
              <a:t>Pregel</a:t>
            </a:r>
            <a:r>
              <a:rPr lang="zh-CN" altLang="en-US" sz="2000" dirty="0"/>
              <a:t>的计算架构如</a:t>
            </a:r>
            <a:r>
              <a:rPr lang="zh-CN" altLang="en-US" sz="2000" dirty="0" smtClean="0"/>
              <a:t>图所示，用</a:t>
            </a:r>
            <a:r>
              <a:rPr lang="zh-CN" altLang="en-US" sz="2000" dirty="0"/>
              <a:t>逻辑上的</a:t>
            </a:r>
            <a:r>
              <a:rPr lang="en-US" altLang="zh-CN" sz="2000" dirty="0"/>
              <a:t>Master</a:t>
            </a:r>
            <a:r>
              <a:rPr lang="zh-CN" altLang="en-US" sz="2000" dirty="0"/>
              <a:t>节点来实现全局时钟的同步及超步的分界，用逻辑上的</a:t>
            </a:r>
            <a:r>
              <a:rPr lang="en-US" altLang="zh-CN" sz="2000" dirty="0"/>
              <a:t>Worker</a:t>
            </a:r>
            <a:r>
              <a:rPr lang="zh-CN" altLang="en-US" sz="2000" dirty="0"/>
              <a:t>节点来实现</a:t>
            </a:r>
            <a:r>
              <a:rPr lang="en-US" altLang="zh-CN" sz="2000" dirty="0"/>
              <a:t>BSP</a:t>
            </a:r>
            <a:r>
              <a:rPr lang="zh-CN" altLang="en-US" sz="2000" dirty="0"/>
              <a:t>模型的</a:t>
            </a:r>
            <a:r>
              <a:rPr lang="zh-CN" altLang="en-US" sz="2000" dirty="0" smtClean="0"/>
              <a:t>组件的</a:t>
            </a:r>
            <a:r>
              <a:rPr lang="zh-CN" altLang="en-US" sz="2000" dirty="0"/>
              <a:t>计算功能。</a:t>
            </a:r>
            <a:r>
              <a:rPr lang="en-US" altLang="zh-CN" sz="2000" dirty="0"/>
              <a:t>Pregel</a:t>
            </a:r>
            <a:r>
              <a:rPr lang="zh-CN" altLang="en-US" sz="2000" dirty="0"/>
              <a:t>的计算架构包含如下要素：</a:t>
            </a:r>
          </a:p>
          <a:p>
            <a:r>
              <a:rPr lang="en-US" altLang="zh-CN" sz="2000" dirty="0"/>
              <a:t>Mater</a:t>
            </a:r>
            <a:r>
              <a:rPr lang="zh-CN" altLang="en-US" sz="2000" dirty="0"/>
              <a:t>：</a:t>
            </a:r>
          </a:p>
          <a:p>
            <a:r>
              <a:rPr lang="en-US" altLang="zh-CN" sz="2000" dirty="0" smtClean="0"/>
              <a:t>- </a:t>
            </a:r>
            <a:r>
              <a:rPr lang="zh-CN" altLang="en-US" sz="2000" dirty="0"/>
              <a:t>图分割及用户输入数据</a:t>
            </a:r>
          </a:p>
          <a:p>
            <a:r>
              <a:rPr lang="en-US" altLang="zh-CN" sz="2000" dirty="0" smtClean="0"/>
              <a:t>- </a:t>
            </a:r>
            <a:r>
              <a:rPr lang="zh-CN" altLang="en-US" sz="2000" dirty="0"/>
              <a:t>任务分配调度</a:t>
            </a:r>
          </a:p>
          <a:p>
            <a:r>
              <a:rPr lang="en-US" altLang="zh-CN" sz="2000" dirty="0" smtClean="0"/>
              <a:t>- </a:t>
            </a:r>
            <a:r>
              <a:rPr lang="zh-CN" altLang="en-US" sz="2000" dirty="0"/>
              <a:t>容错机制</a:t>
            </a:r>
          </a:p>
          <a:p>
            <a:r>
              <a:rPr lang="en-US" altLang="zh-CN" sz="2000" dirty="0"/>
              <a:t>Worker</a:t>
            </a:r>
            <a:r>
              <a:rPr lang="zh-CN" altLang="en-US" sz="2000" dirty="0"/>
              <a:t>：</a:t>
            </a:r>
          </a:p>
          <a:p>
            <a:r>
              <a:rPr lang="en-US" altLang="zh-CN" sz="2000" dirty="0" smtClean="0"/>
              <a:t>- </a:t>
            </a:r>
            <a:r>
              <a:rPr lang="zh-CN" altLang="en-US" sz="2000" dirty="0"/>
              <a:t>执行计算任务</a:t>
            </a:r>
          </a:p>
          <a:p>
            <a:r>
              <a:rPr lang="en-US" altLang="zh-CN" sz="2000" dirty="0" smtClean="0"/>
              <a:t>- </a:t>
            </a:r>
            <a:r>
              <a:rPr lang="zh-CN" altLang="en-US" sz="2000" dirty="0"/>
              <a:t>节点间通信</a:t>
            </a:r>
          </a:p>
          <a:p>
            <a:r>
              <a:rPr lang="zh-CN" altLang="en-US" sz="2000" dirty="0"/>
              <a:t>持久化数</a:t>
            </a:r>
            <a:r>
              <a:rPr lang="zh-CN" altLang="en-US" sz="2000" dirty="0" smtClean="0"/>
              <a:t>据：</a:t>
            </a:r>
            <a:endParaRPr lang="zh-CN" altLang="en-US" sz="2000" dirty="0"/>
          </a:p>
          <a:p>
            <a:r>
              <a:rPr lang="en-US" altLang="zh-CN" sz="2000" dirty="0" smtClean="0"/>
              <a:t>- </a:t>
            </a:r>
            <a:r>
              <a:rPr lang="zh-CN" altLang="en-US" sz="2000" dirty="0"/>
              <a:t>写入分布式文件系统（</a:t>
            </a:r>
            <a:r>
              <a:rPr lang="en-US" altLang="zh-CN" sz="2000" dirty="0"/>
              <a:t>GFS</a:t>
            </a:r>
            <a:r>
              <a:rPr lang="zh-CN" altLang="en-US" sz="2000" dirty="0"/>
              <a:t>）</a:t>
            </a:r>
          </a:p>
          <a:p>
            <a:r>
              <a:rPr lang="zh-CN" altLang="en-US" sz="2000" dirty="0"/>
              <a:t>中间数据：</a:t>
            </a:r>
          </a:p>
          <a:p>
            <a:r>
              <a:rPr lang="en-US" altLang="zh-CN" sz="2000" dirty="0" smtClean="0"/>
              <a:t>- </a:t>
            </a:r>
            <a:r>
              <a:rPr lang="zh-CN" altLang="en-US" sz="2000" dirty="0"/>
              <a:t>存在</a:t>
            </a:r>
            <a:r>
              <a:rPr lang="en-US" altLang="zh-CN" sz="2000" dirty="0"/>
              <a:t>Worker</a:t>
            </a:r>
            <a:r>
              <a:rPr lang="zh-CN" altLang="en-US" sz="2000" dirty="0"/>
              <a:t>本地磁盘上</a:t>
            </a:r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err="1" smtClean="0">
                <a:solidFill>
                  <a:srgbClr val="002060"/>
                </a:solidFill>
                <a:latin typeface="Calibri" pitchFamily="34" charset="0"/>
              </a:rPr>
              <a:t>Pregel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计算架构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1" y="2133600"/>
            <a:ext cx="6177956" cy="387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95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18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457200" y="1817077"/>
            <a:ext cx="7772400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        Master</a:t>
            </a:r>
            <a:r>
              <a:rPr lang="zh-CN" altLang="en-US" sz="2000" dirty="0"/>
              <a:t>首先执行的是图划分（</a:t>
            </a:r>
            <a:r>
              <a:rPr lang="en-US" altLang="zh-CN" sz="2000" dirty="0"/>
              <a:t>graph partition</a:t>
            </a:r>
            <a:r>
              <a:rPr lang="zh-CN" altLang="en-US" sz="2000" dirty="0"/>
              <a:t>），即将一个大图按照某种算法（</a:t>
            </a:r>
            <a:r>
              <a:rPr lang="en-US" altLang="zh-CN" sz="2000" dirty="0"/>
              <a:t>partition algorithm</a:t>
            </a:r>
            <a:r>
              <a:rPr lang="zh-CN" altLang="en-US" sz="2000" dirty="0"/>
              <a:t>）划分成多个分区（</a:t>
            </a:r>
            <a:r>
              <a:rPr lang="en-US" altLang="zh-CN" sz="2000" dirty="0"/>
              <a:t>partition</a:t>
            </a:r>
            <a:r>
              <a:rPr lang="zh-CN" altLang="en-US" sz="2000" dirty="0"/>
              <a:t>），</a:t>
            </a:r>
            <a:r>
              <a:rPr lang="zh-CN" altLang="en-US" sz="2000" dirty="0">
                <a:solidFill>
                  <a:srgbClr val="FF0000"/>
                </a:solidFill>
              </a:rPr>
              <a:t>每个分区都包含了一部分顶点（</a:t>
            </a:r>
            <a:r>
              <a:rPr lang="en-US" altLang="zh-CN" sz="2000" dirty="0">
                <a:solidFill>
                  <a:srgbClr val="FF0000"/>
                </a:solidFill>
              </a:rPr>
              <a:t>vertex</a:t>
            </a:r>
            <a:r>
              <a:rPr lang="zh-CN" altLang="en-US" sz="2000" dirty="0">
                <a:solidFill>
                  <a:srgbClr val="FF0000"/>
                </a:solidFill>
              </a:rPr>
              <a:t>）以及以其为起点的边（</a:t>
            </a:r>
            <a:r>
              <a:rPr lang="en-US" altLang="zh-CN" sz="2000" dirty="0">
                <a:solidFill>
                  <a:srgbClr val="FF0000"/>
                </a:solidFill>
              </a:rPr>
              <a:t>edge</a:t>
            </a:r>
            <a:r>
              <a:rPr lang="zh-CN" altLang="en-US" sz="2000" dirty="0">
                <a:solidFill>
                  <a:srgbClr val="FF0000"/>
                </a:solidFill>
              </a:rPr>
              <a:t>）</a:t>
            </a:r>
            <a:r>
              <a:rPr lang="zh-CN" altLang="en-US" sz="2000" dirty="0"/>
              <a:t>，</a:t>
            </a:r>
            <a:r>
              <a:rPr lang="en-US" altLang="zh-CN" sz="2000" dirty="0"/>
              <a:t>Master</a:t>
            </a:r>
            <a:r>
              <a:rPr lang="zh-CN" altLang="en-US" sz="2000" dirty="0"/>
              <a:t>则将一个或多个分区分发给每个</a:t>
            </a:r>
            <a:r>
              <a:rPr lang="en-US" altLang="zh-CN" sz="2000" dirty="0" smtClean="0"/>
              <a:t>Worker</a:t>
            </a:r>
            <a:r>
              <a:rPr lang="zh-CN" altLang="en-US" sz="2000" dirty="0" smtClean="0"/>
              <a:t>。</a:t>
            </a:r>
            <a:r>
              <a:rPr lang="zh-CN" altLang="en-US" sz="2000" dirty="0"/>
              <a:t>一个顶点被分配到哪个分区由分割算法（</a:t>
            </a:r>
            <a:r>
              <a:rPr lang="en-US" altLang="zh-CN" sz="2000" dirty="0"/>
              <a:t>partition algorithm</a:t>
            </a:r>
            <a:r>
              <a:rPr lang="zh-CN" altLang="en-US" sz="2000" dirty="0"/>
              <a:t>）来决定的，</a:t>
            </a:r>
            <a:r>
              <a:rPr lang="en-US" altLang="zh-CN" sz="2000" dirty="0"/>
              <a:t>Pregel</a:t>
            </a:r>
            <a:r>
              <a:rPr lang="zh-CN" altLang="en-US" sz="2000" dirty="0"/>
              <a:t>使用的默认分割函数为哈希函数，</a:t>
            </a:r>
            <a:r>
              <a:rPr lang="zh-CN" altLang="en-US" sz="2000" dirty="0" smtClean="0"/>
              <a:t>即</a:t>
            </a:r>
            <a:r>
              <a:rPr lang="en-US" altLang="zh-CN" sz="2000" dirty="0" smtClean="0"/>
              <a:t>: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/>
              <a:t>        </a:t>
            </a:r>
            <a:r>
              <a:rPr lang="zh-CN" altLang="en-US" sz="2000" dirty="0" smtClean="0"/>
              <a:t>顶点</a:t>
            </a:r>
            <a:r>
              <a:rPr lang="zh-CN" altLang="en-US" sz="2000" dirty="0"/>
              <a:t>对应分区号 </a:t>
            </a:r>
            <a:r>
              <a:rPr lang="en-US" altLang="zh-CN" sz="2000" dirty="0"/>
              <a:t>= hash(ID) mod </a:t>
            </a:r>
            <a:r>
              <a:rPr lang="en-US" altLang="zh-CN" sz="2000" dirty="0" smtClean="0"/>
              <a:t>N</a:t>
            </a:r>
            <a:endParaRPr lang="en-US" altLang="zh-CN" sz="20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876800" y="4179277"/>
            <a:ext cx="3657600" cy="260252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57200" y="4179277"/>
            <a:ext cx="381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其中，</a:t>
            </a:r>
            <a:r>
              <a:rPr lang="en-US" altLang="zh-CN" sz="2000" dirty="0"/>
              <a:t>N</a:t>
            </a:r>
            <a:r>
              <a:rPr lang="zh-CN" altLang="en-US" sz="2000" dirty="0"/>
              <a:t>为分区总数，</a:t>
            </a:r>
            <a:r>
              <a:rPr lang="en-US" altLang="zh-CN" sz="2000" dirty="0"/>
              <a:t>ID</a:t>
            </a:r>
            <a:r>
              <a:rPr lang="zh-CN" altLang="en-US" sz="2000" dirty="0"/>
              <a:t>是这个顶点的标识符。另外，</a:t>
            </a:r>
            <a:r>
              <a:rPr lang="en-US" altLang="zh-CN" sz="2000" dirty="0" err="1"/>
              <a:t>Pregel</a:t>
            </a:r>
            <a:r>
              <a:rPr lang="zh-CN" altLang="en-US" sz="2000" dirty="0"/>
              <a:t>也容许用户自己定义</a:t>
            </a:r>
            <a:r>
              <a:rPr lang="en-US" altLang="zh-CN" sz="2000" dirty="0"/>
              <a:t>partition</a:t>
            </a:r>
            <a:r>
              <a:rPr lang="zh-CN" altLang="en-US" sz="2000" dirty="0"/>
              <a:t>函数。</a:t>
            </a:r>
          </a:p>
        </p:txBody>
      </p:sp>
      <p:sp>
        <p:nvSpPr>
          <p:cNvPr id="10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15.3.2 </a:t>
            </a:r>
            <a:r>
              <a:rPr lang="en-US" altLang="zh-CN" sz="3200" b="1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Pregel</a:t>
            </a:r>
            <a:r>
              <a:rPr lang="zh-CN" altLang="en-US" sz="32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并行计算模型</a:t>
            </a:r>
            <a:endParaRPr lang="zh-CN" altLang="en-US" sz="32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1"/>
          <p:cNvSpPr txBox="1">
            <a:spLocks noChangeArrowheads="1"/>
          </p:cNvSpPr>
          <p:nvPr/>
        </p:nvSpPr>
        <p:spPr bwMode="auto">
          <a:xfrm>
            <a:off x="457200" y="1110616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err="1" smtClean="0">
                <a:solidFill>
                  <a:srgbClr val="002060"/>
                </a:solidFill>
                <a:latin typeface="Calibri" pitchFamily="34" charset="0"/>
              </a:rPr>
              <a:t>Pregel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图划分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55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19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609600" y="1208782"/>
            <a:ext cx="787016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Pregel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按如下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的超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步（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superstep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）方式完成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图并行计算处理：</a:t>
            </a: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  所有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节点（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Worker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，处理的图分区数据中包含多个图顶点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vertex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）对其包含的每个顶点（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vertex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）的计算、状态更新、顶点间同步通信都是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基于超步</a:t>
            </a:r>
            <a:r>
              <a:rPr lang="en-US" altLang="zh-CN" sz="20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superstep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来组织；</a:t>
            </a: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  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一个超步内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，每个顶点（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vertex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）会调用用户定义的函数进行计算，这个计算过程是在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各个顶点以并行模式进行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  所有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的顶点的初始状态（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superstep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）均为“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active”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。一个顶点在一个超步内完成了它的计算任务，没有下一步计算要执行，就可以自己标志为“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inactive”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，这样它的计算函数不会再被调用，除非它又被激活；一个顶点的“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inactive”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状态可以为另一个顶点发送过来的消息而变为“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active”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（即被其他顶点的消息所激活）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err="1" smtClean="0">
                <a:solidFill>
                  <a:srgbClr val="002060"/>
                </a:solidFill>
                <a:latin typeface="Calibri" pitchFamily="34" charset="0"/>
              </a:rPr>
              <a:t>Pregel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计算流程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525" y="4809487"/>
            <a:ext cx="3692316" cy="187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056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685800" y="1219200"/>
            <a:ext cx="7924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 dirty="0" smtClean="0">
                <a:solidFill>
                  <a:srgbClr val="0823A8"/>
                </a:solidFill>
                <a:latin typeface="Calibri" pitchFamily="34" charset="0"/>
              </a:rPr>
              <a:t>图计算问题</a:t>
            </a:r>
            <a:endParaRPr lang="zh-CN" altLang="en-US" sz="3600" b="1" dirty="0">
              <a:solidFill>
                <a:srgbClr val="0823A8"/>
              </a:solidFill>
              <a:latin typeface="Calibri" pitchFamily="34" charset="0"/>
            </a:endParaRPr>
          </a:p>
        </p:txBody>
      </p:sp>
      <p:pic>
        <p:nvPicPr>
          <p:cNvPr id="76802" name="Picture 2" descr="https://gss0.bdstatic.com/-4o3dSag_xI4khGkpoWK1HF6hhy/baike/c0%3Dbaike80%2C5%2C5%2C80%2C26/sign=a9ad3befad51f3ded7bfb136f5879b7a/78310a55b319ebc483fe85bc8026cffc1e171614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71600" y="1981200"/>
            <a:ext cx="6781800" cy="449770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2881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20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249476" y="1022718"/>
            <a:ext cx="8589723" cy="5567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每一个超步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内，各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顶点的计算都在节点本地进行，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各顶点计算是独立的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，没有对其他顶点计算结果或计算逻辑上的依赖性；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没有任何节点之外的资源竞争，因此避免了分布式异步计算系统中容易发生的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deadlock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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顶点间的通信被局限在步骤之间的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barrier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期间完成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，其含义是，每个顶点可以在超步内送出给其它顶点的消息，但这些消息不会马上处理。当这个超步结束时下一个超步开始前，所有的顶点统一处理它们各自收到的消息；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当所有的顶点都进入“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inactive”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状态，且没有消息传递时，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即可决定这个作业已结束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err="1" smtClean="0">
                <a:solidFill>
                  <a:srgbClr val="002060"/>
                </a:solidFill>
                <a:latin typeface="Calibri" pitchFamily="34" charset="0"/>
              </a:rPr>
              <a:t>Pregel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顶点计算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0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21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249476" y="1022718"/>
            <a:ext cx="858972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Pregel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顶点间通信采用了纯消息传递（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message passing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）模式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，不包含远程数据读取或共享内存的方式，这是因为两个原因：一是消息传递模型足够满足各类图算法的通信需要；二是出于性能的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考虑，在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分布式环境中从远程机器上读取一个值伴随有很高的时间延迟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err="1" smtClean="0">
                <a:solidFill>
                  <a:srgbClr val="002060"/>
                </a:solidFill>
                <a:latin typeface="Calibri" pitchFamily="34" charset="0"/>
              </a:rPr>
              <a:t>Pregel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顶点计算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359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22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446416" y="1112907"/>
            <a:ext cx="8392783" cy="1884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面以最大值问题为例说明上述并行模型：给定一个有向连通图，图中每个顶点都包含一个值，它需要将最大值传播到每个顶点。在每个步骤中，顶点会从接收到的消息中选出一个最大值，并将这个值传送给其所有的相邻顶点。当某个步骤已经没有顶点更新其包含值，那么计算就告结束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28600" y="3038056"/>
            <a:ext cx="4265133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规则：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000"/>
              </a:lnSpc>
              <a:buFontTx/>
              <a:buChar char="-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所有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的顶点值的更新都在超步内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000"/>
              </a:lnSpc>
              <a:buFontTx/>
              <a:buChar char="-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每个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顶点只在超步结束时向其所有邻接点发送消息（传送顶点值）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000"/>
              </a:lnSpc>
              <a:buFontTx/>
              <a:buChar char="-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一个顶点收到的消息中含有值比它目前值大，则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用收到的最大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的一个值替换它目前值，状态设置为“活跃”，否则就将状态改为“非活跃”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000"/>
              </a:lnSpc>
              <a:buFontTx/>
              <a:buChar char="-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所有顶点状态为“非活跃”时，计算结束。</a:t>
            </a:r>
          </a:p>
        </p:txBody>
      </p:sp>
      <p:sp>
        <p:nvSpPr>
          <p:cNvPr id="10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实例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：求向量最大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值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854" y="3038056"/>
            <a:ext cx="4657946" cy="349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21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23</a:t>
            </a:fld>
            <a:endParaRPr lang="zh-CN" altLang="en-US" smtClean="0"/>
          </a:p>
        </p:txBody>
      </p:sp>
      <p:sp>
        <p:nvSpPr>
          <p:cNvPr id="10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实例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：求向量最大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值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grpSp>
        <p:nvGrpSpPr>
          <p:cNvPr id="43" name="组合 44"/>
          <p:cNvGrpSpPr>
            <a:grpSpLocks/>
          </p:cNvGrpSpPr>
          <p:nvPr/>
        </p:nvGrpSpPr>
        <p:grpSpPr bwMode="auto">
          <a:xfrm>
            <a:off x="1143000" y="1400382"/>
            <a:ext cx="6578600" cy="4841875"/>
            <a:chOff x="494438" y="1295400"/>
            <a:chExt cx="6577880" cy="4841284"/>
          </a:xfrm>
        </p:grpSpPr>
        <p:pic>
          <p:nvPicPr>
            <p:cNvPr id="44" name="Picture 4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6002" y="1371599"/>
              <a:ext cx="4786316" cy="44957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" name="椭圆 44"/>
            <p:cNvSpPr/>
            <p:nvPr/>
          </p:nvSpPr>
          <p:spPr>
            <a:xfrm>
              <a:off x="494438" y="2285878"/>
              <a:ext cx="380958" cy="380953"/>
            </a:xfrm>
            <a:prstGeom prst="ellipse">
              <a:avLst/>
            </a:prstGeom>
            <a:solidFill>
              <a:srgbClr val="000000">
                <a:lumMod val="50000"/>
                <a:lumOff val="5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宋体"/>
                <a:cs typeface="+mn-cs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494438" y="1676352"/>
              <a:ext cx="380958" cy="380953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宋体"/>
                <a:cs typeface="+mn-cs"/>
              </a:endParaRPr>
            </a:p>
          </p:txBody>
        </p:sp>
        <p:sp>
          <p:nvSpPr>
            <p:cNvPr id="47" name="TextBox 6"/>
            <p:cNvSpPr txBox="1">
              <a:spLocks noChangeArrowheads="1"/>
            </p:cNvSpPr>
            <p:nvPr/>
          </p:nvSpPr>
          <p:spPr bwMode="auto">
            <a:xfrm>
              <a:off x="951638" y="1676398"/>
              <a:ext cx="64633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活跃</a:t>
              </a:r>
            </a:p>
          </p:txBody>
        </p:sp>
        <p:sp>
          <p:nvSpPr>
            <p:cNvPr id="48" name="TextBox 7"/>
            <p:cNvSpPr txBox="1">
              <a:spLocks noChangeArrowheads="1"/>
            </p:cNvSpPr>
            <p:nvPr/>
          </p:nvSpPr>
          <p:spPr bwMode="auto">
            <a:xfrm>
              <a:off x="875439" y="2285998"/>
              <a:ext cx="87716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非活跃</a:t>
              </a:r>
            </a:p>
          </p:txBody>
        </p:sp>
        <p:sp>
          <p:nvSpPr>
            <p:cNvPr id="49" name="圆角矩形 48"/>
            <p:cNvSpPr/>
            <p:nvPr/>
          </p:nvSpPr>
          <p:spPr>
            <a:xfrm>
              <a:off x="1905571" y="1295400"/>
              <a:ext cx="5104842" cy="1219051"/>
            </a:xfrm>
            <a:prstGeom prst="roundRect">
              <a:avLst/>
            </a:prstGeom>
            <a:noFill/>
            <a:ln w="25400" cap="flat" cmpd="sng" algn="ctr">
              <a:solidFill>
                <a:srgbClr val="BBE0E3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宋体"/>
                <a:cs typeface="+mn-cs"/>
              </a:endParaRPr>
            </a:p>
          </p:txBody>
        </p:sp>
        <p:sp>
          <p:nvSpPr>
            <p:cNvPr id="50" name="圆角矩形 49"/>
            <p:cNvSpPr/>
            <p:nvPr/>
          </p:nvSpPr>
          <p:spPr>
            <a:xfrm>
              <a:off x="1896047" y="2631912"/>
              <a:ext cx="5104842" cy="1025400"/>
            </a:xfrm>
            <a:prstGeom prst="roundRect">
              <a:avLst/>
            </a:prstGeom>
            <a:noFill/>
            <a:ln w="25400" cap="flat" cmpd="sng" algn="ctr">
              <a:solidFill>
                <a:srgbClr val="BBE0E3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宋体"/>
                <a:cs typeface="+mn-cs"/>
              </a:endParaRPr>
            </a:p>
          </p:txBody>
        </p:sp>
        <p:sp>
          <p:nvSpPr>
            <p:cNvPr id="51" name="圆角矩形 50"/>
            <p:cNvSpPr/>
            <p:nvPr/>
          </p:nvSpPr>
          <p:spPr>
            <a:xfrm>
              <a:off x="1905571" y="3809693"/>
              <a:ext cx="5104842" cy="1026988"/>
            </a:xfrm>
            <a:prstGeom prst="roundRect">
              <a:avLst/>
            </a:prstGeom>
            <a:noFill/>
            <a:ln w="25400" cap="flat" cmpd="sng" algn="ctr">
              <a:solidFill>
                <a:srgbClr val="BBE0E3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宋体"/>
                <a:cs typeface="+mn-cs"/>
              </a:endParaRPr>
            </a:p>
          </p:txBody>
        </p:sp>
        <p:sp>
          <p:nvSpPr>
            <p:cNvPr id="52" name="圆角矩形 51"/>
            <p:cNvSpPr/>
            <p:nvPr/>
          </p:nvSpPr>
          <p:spPr>
            <a:xfrm>
              <a:off x="1905571" y="5028744"/>
              <a:ext cx="5104842" cy="1026988"/>
            </a:xfrm>
            <a:prstGeom prst="roundRect">
              <a:avLst/>
            </a:prstGeom>
            <a:noFill/>
            <a:ln w="25400" cap="flat" cmpd="sng" algn="ctr">
              <a:solidFill>
                <a:srgbClr val="BBE0E3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宋体"/>
                <a:cs typeface="+mn-cs"/>
              </a:endParaRPr>
            </a:p>
          </p:txBody>
        </p:sp>
        <p:grpSp>
          <p:nvGrpSpPr>
            <p:cNvPr id="53" name="组合 17"/>
            <p:cNvGrpSpPr>
              <a:grpSpLocks/>
            </p:cNvGrpSpPr>
            <p:nvPr/>
          </p:nvGrpSpPr>
          <p:grpSpPr bwMode="auto">
            <a:xfrm>
              <a:off x="2438402" y="3352798"/>
              <a:ext cx="3094581" cy="369332"/>
              <a:chOff x="2438400" y="3352800"/>
              <a:chExt cx="3094578" cy="369332"/>
            </a:xfrm>
          </p:grpSpPr>
          <p:sp>
            <p:nvSpPr>
              <p:cNvPr id="74" name="TextBox 12"/>
              <p:cNvSpPr txBox="1">
                <a:spLocks noChangeArrowheads="1"/>
              </p:cNvSpPr>
              <p:nvPr/>
            </p:nvSpPr>
            <p:spPr bwMode="auto">
              <a:xfrm>
                <a:off x="2438400" y="3352800"/>
                <a:ext cx="33855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A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5" name="TextBox 13"/>
              <p:cNvSpPr txBox="1">
                <a:spLocks noChangeArrowheads="1"/>
              </p:cNvSpPr>
              <p:nvPr/>
            </p:nvSpPr>
            <p:spPr bwMode="auto">
              <a:xfrm>
                <a:off x="3276600" y="3352800"/>
                <a:ext cx="33855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B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6" name="TextBox 14"/>
              <p:cNvSpPr txBox="1">
                <a:spLocks noChangeArrowheads="1"/>
              </p:cNvSpPr>
              <p:nvPr/>
            </p:nvSpPr>
            <p:spPr bwMode="auto">
              <a:xfrm>
                <a:off x="4267200" y="3352800"/>
                <a:ext cx="35137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C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7" name="TextBox 15"/>
              <p:cNvSpPr txBox="1">
                <a:spLocks noChangeArrowheads="1"/>
              </p:cNvSpPr>
              <p:nvPr/>
            </p:nvSpPr>
            <p:spPr bwMode="auto">
              <a:xfrm>
                <a:off x="5181600" y="3352800"/>
                <a:ext cx="35137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D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54" name="组合 18"/>
            <p:cNvGrpSpPr>
              <a:grpSpLocks/>
            </p:cNvGrpSpPr>
            <p:nvPr/>
          </p:nvGrpSpPr>
          <p:grpSpPr bwMode="auto">
            <a:xfrm>
              <a:off x="2429524" y="4548153"/>
              <a:ext cx="3094581" cy="369332"/>
              <a:chOff x="2438400" y="3352800"/>
              <a:chExt cx="3094578" cy="369332"/>
            </a:xfrm>
          </p:grpSpPr>
          <p:sp>
            <p:nvSpPr>
              <p:cNvPr id="70" name="TextBox 19"/>
              <p:cNvSpPr txBox="1">
                <a:spLocks noChangeArrowheads="1"/>
              </p:cNvSpPr>
              <p:nvPr/>
            </p:nvSpPr>
            <p:spPr bwMode="auto">
              <a:xfrm>
                <a:off x="2438400" y="3352800"/>
                <a:ext cx="33855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A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1" name="TextBox 20"/>
              <p:cNvSpPr txBox="1">
                <a:spLocks noChangeArrowheads="1"/>
              </p:cNvSpPr>
              <p:nvPr/>
            </p:nvSpPr>
            <p:spPr bwMode="auto">
              <a:xfrm>
                <a:off x="3276600" y="3352800"/>
                <a:ext cx="33855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B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2" name="TextBox 21"/>
              <p:cNvSpPr txBox="1">
                <a:spLocks noChangeArrowheads="1"/>
              </p:cNvSpPr>
              <p:nvPr/>
            </p:nvSpPr>
            <p:spPr bwMode="auto">
              <a:xfrm>
                <a:off x="4267200" y="3352800"/>
                <a:ext cx="35137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C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3" name="TextBox 22"/>
              <p:cNvSpPr txBox="1">
                <a:spLocks noChangeArrowheads="1"/>
              </p:cNvSpPr>
              <p:nvPr/>
            </p:nvSpPr>
            <p:spPr bwMode="auto">
              <a:xfrm>
                <a:off x="5181600" y="3352800"/>
                <a:ext cx="35137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D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55" name="组合 23"/>
            <p:cNvGrpSpPr>
              <a:grpSpLocks/>
            </p:cNvGrpSpPr>
            <p:nvPr/>
          </p:nvGrpSpPr>
          <p:grpSpPr bwMode="auto">
            <a:xfrm>
              <a:off x="2424348" y="5767352"/>
              <a:ext cx="3094581" cy="369332"/>
              <a:chOff x="2438400" y="3352800"/>
              <a:chExt cx="3094578" cy="369332"/>
            </a:xfrm>
          </p:grpSpPr>
          <p:sp>
            <p:nvSpPr>
              <p:cNvPr id="66" name="TextBox 24"/>
              <p:cNvSpPr txBox="1">
                <a:spLocks noChangeArrowheads="1"/>
              </p:cNvSpPr>
              <p:nvPr/>
            </p:nvSpPr>
            <p:spPr bwMode="auto">
              <a:xfrm>
                <a:off x="2438400" y="3352800"/>
                <a:ext cx="33855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A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7" name="TextBox 25"/>
              <p:cNvSpPr txBox="1">
                <a:spLocks noChangeArrowheads="1"/>
              </p:cNvSpPr>
              <p:nvPr/>
            </p:nvSpPr>
            <p:spPr bwMode="auto">
              <a:xfrm>
                <a:off x="3276600" y="3352800"/>
                <a:ext cx="338554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B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8" name="TextBox 26"/>
              <p:cNvSpPr txBox="1">
                <a:spLocks noChangeArrowheads="1"/>
              </p:cNvSpPr>
              <p:nvPr/>
            </p:nvSpPr>
            <p:spPr bwMode="auto">
              <a:xfrm>
                <a:off x="4267200" y="3352800"/>
                <a:ext cx="35137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C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9" name="TextBox 27"/>
              <p:cNvSpPr txBox="1">
                <a:spLocks noChangeArrowheads="1"/>
              </p:cNvSpPr>
              <p:nvPr/>
            </p:nvSpPr>
            <p:spPr bwMode="auto">
              <a:xfrm>
                <a:off x="5181600" y="3352800"/>
                <a:ext cx="35137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marR="0" lvl="0" indent="0" defTabSz="914400" eaLnBrk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宋体" panose="02010600030101010101" pitchFamily="2" charset="-122"/>
                  </a:rPr>
                  <a:t>D</a:t>
                </a: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56" name="TextBox 28"/>
            <p:cNvSpPr txBox="1">
              <a:spLocks noChangeArrowheads="1"/>
            </p:cNvSpPr>
            <p:nvPr/>
          </p:nvSpPr>
          <p:spPr bwMode="auto">
            <a:xfrm>
              <a:off x="2667003" y="2297667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3</a:t>
              </a: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7" name="TextBox 34"/>
            <p:cNvSpPr txBox="1">
              <a:spLocks noChangeArrowheads="1"/>
            </p:cNvSpPr>
            <p:nvPr/>
          </p:nvSpPr>
          <p:spPr bwMode="auto">
            <a:xfrm>
              <a:off x="3124203" y="2285999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6</a:t>
              </a: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" name="TextBox 35"/>
            <p:cNvSpPr txBox="1">
              <a:spLocks noChangeArrowheads="1"/>
            </p:cNvSpPr>
            <p:nvPr/>
          </p:nvSpPr>
          <p:spPr bwMode="auto">
            <a:xfrm>
              <a:off x="3581404" y="2209799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6</a:t>
              </a: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9" name="TextBox 36"/>
            <p:cNvSpPr txBox="1">
              <a:spLocks noChangeArrowheads="1"/>
            </p:cNvSpPr>
            <p:nvPr/>
          </p:nvSpPr>
          <p:spPr bwMode="auto">
            <a:xfrm>
              <a:off x="4030498" y="2209798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2</a:t>
              </a: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0" name="TextBox 37"/>
            <p:cNvSpPr txBox="1">
              <a:spLocks noChangeArrowheads="1"/>
            </p:cNvSpPr>
            <p:nvPr/>
          </p:nvSpPr>
          <p:spPr bwMode="auto">
            <a:xfrm>
              <a:off x="4572005" y="2285998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2</a:t>
              </a: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1" name="TextBox 38"/>
            <p:cNvSpPr txBox="1">
              <a:spLocks noChangeArrowheads="1"/>
            </p:cNvSpPr>
            <p:nvPr/>
          </p:nvSpPr>
          <p:spPr bwMode="auto">
            <a:xfrm>
              <a:off x="4994465" y="2262154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1</a:t>
              </a: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2" name="TextBox 39"/>
            <p:cNvSpPr txBox="1">
              <a:spLocks noChangeArrowheads="1"/>
            </p:cNvSpPr>
            <p:nvPr/>
          </p:nvSpPr>
          <p:spPr bwMode="auto">
            <a:xfrm>
              <a:off x="2887498" y="3581397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6</a:t>
              </a: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3" name="TextBox 40"/>
            <p:cNvSpPr txBox="1">
              <a:spLocks noChangeArrowheads="1"/>
            </p:cNvSpPr>
            <p:nvPr/>
          </p:nvSpPr>
          <p:spPr bwMode="auto">
            <a:xfrm>
              <a:off x="4724407" y="3581396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6</a:t>
              </a: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4" name="TextBox 41"/>
            <p:cNvSpPr txBox="1">
              <a:spLocks noChangeArrowheads="1"/>
            </p:cNvSpPr>
            <p:nvPr/>
          </p:nvSpPr>
          <p:spPr bwMode="auto">
            <a:xfrm>
              <a:off x="3801900" y="4736065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6</a:t>
              </a: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5" name="TextBox 42"/>
            <p:cNvSpPr txBox="1">
              <a:spLocks noChangeArrowheads="1"/>
            </p:cNvSpPr>
            <p:nvPr/>
          </p:nvSpPr>
          <p:spPr bwMode="auto">
            <a:xfrm>
              <a:off x="4792494" y="4751034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rPr>
                <a:t>6</a:t>
              </a: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098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24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257305" y="949267"/>
            <a:ext cx="8458200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超步计算之间，一个节点（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Worker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）上的多个顶点（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vertex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）可能同时向另一个节点（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Worker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）上的顶点发送消息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，比如上个示例在中在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超步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与超步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之间，顶点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都向顶点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发送消息。但在某些算法中，接受顶点需要的并不是每一个发送顶点的单独值，而可能是其中的最大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值、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或是求和值，这种情况下，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Pregel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Combiner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机制来合并发出消息，使得多个顶点发给同一目标点的多个消息合并成一条消息，从而减少消息传递开销、降低网络流量负担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0444" y="3202491"/>
            <a:ext cx="33347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dirty="0" smtClean="0"/>
              <a:t>       </a:t>
            </a:r>
            <a:r>
              <a:rPr lang="en-US" altLang="zh-CN" dirty="0" smtClean="0"/>
              <a:t>Combiner</a:t>
            </a:r>
            <a:r>
              <a:rPr lang="zh-CN" altLang="en-US" dirty="0"/>
              <a:t>功能可以在</a:t>
            </a:r>
            <a:r>
              <a:rPr lang="zh-CN" altLang="en-US" dirty="0">
                <a:solidFill>
                  <a:srgbClr val="FF0000"/>
                </a:solidFill>
              </a:rPr>
              <a:t>发送端实现</a:t>
            </a:r>
            <a:r>
              <a:rPr lang="zh-CN" altLang="en-US" dirty="0"/>
              <a:t>（将多条发出消息合并为一条），也可以在</a:t>
            </a:r>
            <a:r>
              <a:rPr lang="zh-CN" altLang="en-US" dirty="0">
                <a:solidFill>
                  <a:srgbClr val="FF0000"/>
                </a:solidFill>
              </a:rPr>
              <a:t>接收端实现</a:t>
            </a:r>
            <a:r>
              <a:rPr lang="zh-CN" altLang="en-US" dirty="0"/>
              <a:t>（将接收到的发送给同一顶点的多条消息合并为一条），如</a:t>
            </a:r>
            <a:r>
              <a:rPr lang="zh-CN" altLang="en-US" dirty="0" smtClean="0"/>
              <a:t>图所</a:t>
            </a:r>
            <a:r>
              <a:rPr lang="zh-CN" altLang="en-US" dirty="0"/>
              <a:t>示。应注意到接收端</a:t>
            </a:r>
            <a:r>
              <a:rPr lang="en-US" altLang="zh-CN" dirty="0"/>
              <a:t>Combiner</a:t>
            </a:r>
            <a:r>
              <a:rPr lang="zh-CN" altLang="en-US" dirty="0"/>
              <a:t>机制并未降低网络传送流量、而只是加快了接收端的处理速度。</a:t>
            </a:r>
          </a:p>
        </p:txBody>
      </p:sp>
      <p:sp>
        <p:nvSpPr>
          <p:cNvPr id="10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Combiner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（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合并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）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537" y="3323821"/>
            <a:ext cx="5474270" cy="353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8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25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228600" y="1068288"/>
            <a:ext cx="8686800" cy="2144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Pregel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提供一种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Aggregator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机制来实现并行计算系统的全局通信、状态监控和数据查看。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Pregel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使用如图所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示的树状结构来实现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aggregator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功能，即在一个超步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中，节点（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Worker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）上的每一个顶点（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vertex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）都可以向该节点的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aggregator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发送一个数据，系统会使用一种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Reduce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操作来聚合这些数据，产生的值在超步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结束时向更高一级的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aggregator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传送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3183" y="3226035"/>
            <a:ext cx="34290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聚合产生值将会对所有的顶点在超步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S+1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中可见。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Pregel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提供一些预先定义的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aggregators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，如可以在各种整数和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string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类型上执行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sum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等操作的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aggregator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486766" y="2886773"/>
            <a:ext cx="5181600" cy="3834702"/>
          </a:xfrm>
          <a:prstGeom prst="rect">
            <a:avLst/>
          </a:prstGeom>
        </p:spPr>
      </p:pic>
      <p:sp>
        <p:nvSpPr>
          <p:cNvPr id="10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Aggregator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（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聚合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）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96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26</a:t>
            </a:fld>
            <a:endParaRPr lang="zh-CN" altLang="en-US" smtClean="0"/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762000" y="1143000"/>
            <a:ext cx="7924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 dirty="0" smtClean="0">
                <a:solidFill>
                  <a:srgbClr val="0823A8"/>
                </a:solidFill>
                <a:latin typeface="Calibri" pitchFamily="34" charset="0"/>
              </a:rPr>
              <a:t>开源图并行计算框架</a:t>
            </a:r>
            <a:r>
              <a:rPr lang="en-US" altLang="zh-CN" sz="3600" b="1" dirty="0" smtClean="0">
                <a:solidFill>
                  <a:srgbClr val="0823A8"/>
                </a:solidFill>
                <a:latin typeface="Calibri" pitchFamily="34" charset="0"/>
              </a:rPr>
              <a:t>Hama</a:t>
            </a:r>
            <a:endParaRPr lang="zh-CN" altLang="en-US" sz="3600" b="1" dirty="0">
              <a:solidFill>
                <a:srgbClr val="0823A8"/>
              </a:solidFill>
              <a:latin typeface="Calibri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62000" y="1828800"/>
            <a:ext cx="77724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      Hama</a:t>
            </a:r>
            <a:r>
              <a:rPr lang="zh-CN" altLang="en-US" sz="2000" dirty="0"/>
              <a:t>（取</a:t>
            </a:r>
            <a:r>
              <a:rPr lang="en-US" altLang="zh-CN" sz="2000" dirty="0"/>
              <a:t>Hadoop Matrix</a:t>
            </a:r>
            <a:r>
              <a:rPr lang="zh-CN" altLang="en-US" sz="2000" dirty="0"/>
              <a:t>的前两个字母组合）是韩国人</a:t>
            </a:r>
            <a:r>
              <a:rPr lang="en-US" altLang="zh-CN" sz="2000" dirty="0"/>
              <a:t>Edward J. Yoon</a:t>
            </a:r>
            <a:r>
              <a:rPr lang="zh-CN" altLang="en-US" sz="2000" dirty="0"/>
              <a:t>于</a:t>
            </a:r>
            <a:r>
              <a:rPr lang="en-US" altLang="zh-CN" sz="2000" dirty="0"/>
              <a:t>2008</a:t>
            </a:r>
            <a:r>
              <a:rPr lang="zh-CN" altLang="en-US" sz="2000" dirty="0"/>
              <a:t>年发起的一个基于</a:t>
            </a:r>
            <a:r>
              <a:rPr lang="en-US" altLang="zh-CN" sz="2000" dirty="0"/>
              <a:t>BSP</a:t>
            </a:r>
            <a:r>
              <a:rPr lang="zh-CN" altLang="en-US" sz="2000" dirty="0"/>
              <a:t>模型的图计算</a:t>
            </a:r>
            <a:r>
              <a:rPr lang="en-US" altLang="zh-CN" sz="2000" dirty="0"/>
              <a:t>Apache</a:t>
            </a:r>
            <a:r>
              <a:rPr lang="zh-CN" altLang="en-US" sz="2000" dirty="0"/>
              <a:t>开源培育项目</a:t>
            </a:r>
            <a:r>
              <a:rPr lang="en-US" altLang="zh-CN" sz="2000" dirty="0"/>
              <a:t>[11]</a:t>
            </a:r>
            <a:r>
              <a:rPr lang="zh-CN" altLang="en-US" sz="2000" dirty="0"/>
              <a:t>，并在</a:t>
            </a:r>
            <a:r>
              <a:rPr lang="en-US" altLang="zh-CN" sz="2000" dirty="0"/>
              <a:t>2012</a:t>
            </a:r>
            <a:r>
              <a:rPr lang="zh-CN" altLang="en-US" sz="2000" dirty="0"/>
              <a:t>年成为</a:t>
            </a:r>
            <a:r>
              <a:rPr lang="en-US" altLang="zh-CN" sz="2000" dirty="0"/>
              <a:t>Apache</a:t>
            </a:r>
            <a:r>
              <a:rPr lang="zh-CN" altLang="en-US" sz="2000" dirty="0"/>
              <a:t>的正式项目（</a:t>
            </a:r>
            <a:r>
              <a:rPr lang="en-US" altLang="zh-CN" sz="2000" dirty="0">
                <a:hlinkClick r:id="rId4"/>
              </a:rPr>
              <a:t>http://hama.apache.org/index.html</a:t>
            </a:r>
            <a:r>
              <a:rPr lang="zh-CN" altLang="en-US" sz="2000" dirty="0"/>
              <a:t>）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>
              <a:spcBef>
                <a:spcPts val="1200"/>
              </a:spcBef>
            </a:pPr>
            <a:r>
              <a:rPr lang="zh-CN" altLang="en-US" sz="2000" dirty="0" smtClean="0"/>
              <a:t>      </a:t>
            </a:r>
            <a:r>
              <a:rPr lang="en-US" altLang="zh-CN" sz="2000" dirty="0" smtClean="0"/>
              <a:t>Hama</a:t>
            </a:r>
            <a:r>
              <a:rPr lang="zh-CN" altLang="en-US" sz="2000" dirty="0" smtClean="0"/>
              <a:t>实际上</a:t>
            </a:r>
            <a:r>
              <a:rPr lang="zh-CN" altLang="en-US" sz="2000" dirty="0"/>
              <a:t>是一个高性能集群上基于</a:t>
            </a:r>
            <a:r>
              <a:rPr lang="en-US" altLang="zh-CN" sz="2000" dirty="0"/>
              <a:t>BSP</a:t>
            </a:r>
            <a:r>
              <a:rPr lang="zh-CN" altLang="en-US" sz="2000" dirty="0"/>
              <a:t>并行模型和</a:t>
            </a:r>
            <a:r>
              <a:rPr lang="en-US" altLang="zh-CN" sz="2000" dirty="0"/>
              <a:t>Hadoop</a:t>
            </a:r>
            <a:r>
              <a:rPr lang="zh-CN" altLang="en-US" sz="2000" dirty="0"/>
              <a:t>平台构建的分布式并行计算框架（</a:t>
            </a:r>
            <a:r>
              <a:rPr lang="en-US" altLang="zh-CN" sz="2000" dirty="0"/>
              <a:t>distributed computing framework</a:t>
            </a:r>
            <a:r>
              <a:rPr lang="zh-CN" altLang="en-US" sz="2000" dirty="0"/>
              <a:t>），支持如下领域的大规模数据处理计算：</a:t>
            </a:r>
          </a:p>
          <a:p>
            <a:pPr lvl="1">
              <a:spcBef>
                <a:spcPts val="1200"/>
              </a:spcBef>
            </a:pPr>
            <a:r>
              <a:rPr lang="en-US" altLang="zh-CN" sz="2000" dirty="0" smtClean="0"/>
              <a:t>- </a:t>
            </a:r>
            <a:r>
              <a:rPr lang="zh-CN" altLang="en-US" sz="2000" dirty="0" smtClean="0"/>
              <a:t>大规模</a:t>
            </a:r>
            <a:r>
              <a:rPr lang="zh-CN" altLang="en-US" sz="2000" dirty="0"/>
              <a:t>矩阵运算</a:t>
            </a:r>
          </a:p>
          <a:p>
            <a:pPr lvl="1"/>
            <a:r>
              <a:rPr lang="en-US" altLang="zh-CN" sz="2000" dirty="0" smtClean="0"/>
              <a:t>- </a:t>
            </a:r>
            <a:r>
              <a:rPr lang="zh-CN" altLang="en-US" sz="2000" dirty="0" smtClean="0"/>
              <a:t>机器学习 </a:t>
            </a:r>
            <a:r>
              <a:rPr lang="en-US" altLang="zh-CN" sz="2000" dirty="0"/>
              <a:t>(K-means Clustering</a:t>
            </a:r>
            <a:r>
              <a:rPr lang="zh-CN" altLang="en-US" sz="2000" dirty="0"/>
              <a:t>，</a:t>
            </a:r>
            <a:r>
              <a:rPr lang="en-US" altLang="zh-CN" sz="2000" dirty="0"/>
              <a:t>Decision Tree)</a:t>
            </a:r>
          </a:p>
          <a:p>
            <a:pPr lvl="1"/>
            <a:r>
              <a:rPr lang="en-US" altLang="zh-CN" sz="2000" dirty="0" smtClean="0"/>
              <a:t>- </a:t>
            </a:r>
            <a:r>
              <a:rPr lang="zh-CN" altLang="en-US" sz="2000" dirty="0" smtClean="0"/>
              <a:t>图</a:t>
            </a:r>
            <a:r>
              <a:rPr lang="zh-CN" altLang="en-US" sz="2000" dirty="0"/>
              <a:t>计算（</a:t>
            </a:r>
            <a:r>
              <a:rPr lang="en-US" altLang="zh-CN" sz="2000" dirty="0"/>
              <a:t>BFS, PageRank, Bipartite Matching, SSSP</a:t>
            </a:r>
            <a:r>
              <a:rPr lang="zh-CN" altLang="en-US" sz="2000" dirty="0"/>
              <a:t>，最大流最小割（</a:t>
            </a:r>
            <a:r>
              <a:rPr lang="en-US" altLang="zh-CN" sz="2000" dirty="0"/>
              <a:t>MF-MC</a:t>
            </a:r>
            <a:r>
              <a:rPr lang="zh-CN" altLang="en-US" sz="2000" dirty="0"/>
              <a:t>）算法等）</a:t>
            </a:r>
          </a:p>
          <a:p>
            <a:r>
              <a:rPr lang="zh-CN" altLang="en-US" sz="2000" dirty="0" smtClean="0"/>
              <a:t>       </a:t>
            </a:r>
            <a:r>
              <a:rPr lang="en-US" altLang="zh-CN" sz="2000" dirty="0" smtClean="0"/>
              <a:t>- </a:t>
            </a:r>
            <a:r>
              <a:rPr lang="zh-CN" altLang="en-US" sz="2000" dirty="0" smtClean="0"/>
              <a:t>网络</a:t>
            </a:r>
            <a:r>
              <a:rPr lang="zh-CN" altLang="en-US" sz="2000" dirty="0"/>
              <a:t>算法（神经网络、社交网络分析、网络实时流量监测等）</a:t>
            </a:r>
          </a:p>
        </p:txBody>
      </p:sp>
      <p:sp>
        <p:nvSpPr>
          <p:cNvPr id="8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15.4 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开源框架</a:t>
            </a:r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Hama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51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27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644923" y="1194855"/>
            <a:ext cx="809876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Hama</a:t>
            </a:r>
            <a:r>
              <a:rPr lang="zh-CN" altLang="en-US" sz="2000" dirty="0"/>
              <a:t>支持的各类算法和应用</a:t>
            </a:r>
            <a:r>
              <a:rPr lang="zh-CN" altLang="en-US" sz="2000" dirty="0" smtClean="0"/>
              <a:t>领域如图所</a:t>
            </a:r>
            <a:r>
              <a:rPr lang="zh-CN" altLang="en-US" sz="2000" dirty="0"/>
              <a:t>示。</a:t>
            </a:r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开源框架</a:t>
            </a:r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Hama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2600"/>
            <a:ext cx="9144000" cy="496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95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28</a:t>
            </a:fld>
            <a:endParaRPr lang="zh-CN" altLang="en-US" smtClean="0"/>
          </a:p>
        </p:txBody>
      </p:sp>
      <p:sp>
        <p:nvSpPr>
          <p:cNvPr id="3584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Hama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软件架构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578" y="1352521"/>
            <a:ext cx="6436844" cy="518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83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29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609600" y="1295400"/>
            <a:ext cx="7924800" cy="4170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Hama</a:t>
            </a:r>
            <a:r>
              <a:rPr lang="zh-CN" altLang="en-US" sz="2000" dirty="0"/>
              <a:t>的计算架构仍然采用了</a:t>
            </a:r>
            <a:r>
              <a:rPr lang="en-US" altLang="zh-CN" sz="2000" dirty="0">
                <a:solidFill>
                  <a:srgbClr val="FF0000"/>
                </a:solidFill>
              </a:rPr>
              <a:t>Master/Slave</a:t>
            </a:r>
            <a:r>
              <a:rPr lang="zh-CN" altLang="en-US" sz="2000" dirty="0">
                <a:solidFill>
                  <a:srgbClr val="FF0000"/>
                </a:solidFill>
              </a:rPr>
              <a:t>模式</a:t>
            </a:r>
            <a:r>
              <a:rPr lang="zh-CN" altLang="en-US" sz="2000" dirty="0"/>
              <a:t>，即有一个主程序运行在一个集群主控节点（</a:t>
            </a:r>
            <a:r>
              <a:rPr lang="en-US" altLang="zh-CN" sz="2000" dirty="0"/>
              <a:t>Master</a:t>
            </a:r>
            <a:r>
              <a:rPr lang="zh-CN" altLang="en-US" sz="2000" dirty="0"/>
              <a:t>）上，有多个计算程序运行在多个计算节点（</a:t>
            </a:r>
            <a:r>
              <a:rPr lang="en-US" altLang="zh-CN" sz="2000" dirty="0"/>
              <a:t>Slave</a:t>
            </a:r>
            <a:r>
              <a:rPr lang="zh-CN" altLang="en-US" sz="2000" dirty="0"/>
              <a:t>）上。</a:t>
            </a:r>
            <a:r>
              <a:rPr lang="en-US" altLang="zh-CN" sz="2000" dirty="0"/>
              <a:t>Hama</a:t>
            </a:r>
            <a:r>
              <a:rPr lang="zh-CN" altLang="en-US" sz="2000" dirty="0"/>
              <a:t>的软件组成主要包括三部分</a:t>
            </a:r>
            <a:r>
              <a:rPr lang="zh-CN" altLang="en-US" sz="2000" dirty="0" smtClean="0"/>
              <a:t>：</a:t>
            </a:r>
            <a:r>
              <a:rPr lang="en-US" altLang="zh-CN" sz="2000" dirty="0" smtClean="0"/>
              <a:t> </a:t>
            </a:r>
          </a:p>
          <a:p>
            <a:pPr>
              <a:spcBef>
                <a:spcPts val="600"/>
              </a:spcBef>
              <a:buFont typeface="Wingdings" pitchFamily="2" charset="2"/>
              <a:buChar char="l"/>
            </a:pPr>
            <a:r>
              <a:rPr lang="en-US" altLang="zh-CN" sz="2000" dirty="0" smtClean="0"/>
              <a:t>  </a:t>
            </a:r>
            <a:r>
              <a:rPr lang="en-US" altLang="zh-CN" sz="2000" dirty="0" err="1" smtClean="0"/>
              <a:t>BSPMaster</a:t>
            </a:r>
            <a:endParaRPr lang="en-US" altLang="zh-CN" sz="2000" dirty="0" smtClean="0"/>
          </a:p>
          <a:p>
            <a:pPr>
              <a:spcBef>
                <a:spcPts val="600"/>
              </a:spcBef>
              <a:buFont typeface="Wingdings" pitchFamily="2" charset="2"/>
              <a:buChar char="l"/>
            </a:pPr>
            <a:r>
              <a:rPr lang="en-US" altLang="zh-CN" sz="2000" dirty="0" smtClean="0"/>
              <a:t>  GroomServer</a:t>
            </a:r>
            <a:endParaRPr lang="en-US" altLang="zh-CN" sz="2000" dirty="0"/>
          </a:p>
          <a:p>
            <a:pPr>
              <a:spcBef>
                <a:spcPts val="600"/>
              </a:spcBef>
              <a:buFont typeface="Wingdings" pitchFamily="2" charset="2"/>
              <a:buChar char="l"/>
            </a:pPr>
            <a:r>
              <a:rPr lang="en-US" altLang="zh-CN" sz="2000" dirty="0" smtClean="0"/>
              <a:t>  Zookeeper</a:t>
            </a:r>
          </a:p>
          <a:p>
            <a:pPr>
              <a:spcBef>
                <a:spcPts val="600"/>
              </a:spcBef>
            </a:pPr>
            <a:r>
              <a:rPr lang="zh-CN" altLang="en-US" sz="2000" dirty="0" smtClean="0"/>
              <a:t>如图的</a:t>
            </a:r>
            <a:r>
              <a:rPr lang="zh-CN" altLang="en-US" sz="2000" dirty="0"/>
              <a:t>蓝色模块所示。其中，</a:t>
            </a:r>
            <a:r>
              <a:rPr lang="en-US" altLang="zh-CN" sz="2000" dirty="0"/>
              <a:t>BSPMaster</a:t>
            </a:r>
            <a:r>
              <a:rPr lang="zh-CN" altLang="en-US" sz="2000" dirty="0"/>
              <a:t>（主程序）和</a:t>
            </a:r>
            <a:r>
              <a:rPr lang="en-US" altLang="zh-CN" sz="2000" dirty="0"/>
              <a:t>Zookeeper</a:t>
            </a:r>
            <a:r>
              <a:rPr lang="zh-CN" altLang="en-US" sz="2000" dirty="0"/>
              <a:t>（集群管理调度程序）运行于主节点（</a:t>
            </a:r>
            <a:r>
              <a:rPr lang="en-US" altLang="zh-CN" sz="2000" dirty="0"/>
              <a:t>Hadoop</a:t>
            </a:r>
            <a:r>
              <a:rPr lang="zh-CN" altLang="en-US" sz="2000" dirty="0"/>
              <a:t>集群的</a:t>
            </a:r>
            <a:r>
              <a:rPr lang="en-US" altLang="zh-CN" sz="2000" dirty="0" err="1"/>
              <a:t>NameNode</a:t>
            </a:r>
            <a:r>
              <a:rPr lang="zh-CN" altLang="en-US" sz="2000" dirty="0"/>
              <a:t>），</a:t>
            </a:r>
            <a:r>
              <a:rPr lang="en-US" altLang="zh-CN" sz="2000" dirty="0"/>
              <a:t>GroomServer</a:t>
            </a:r>
            <a:r>
              <a:rPr lang="zh-CN" altLang="en-US" sz="2000" dirty="0"/>
              <a:t>（计算程序）则运行在从节点上（</a:t>
            </a:r>
            <a:r>
              <a:rPr lang="en-US" altLang="zh-CN" sz="2000" dirty="0" err="1"/>
              <a:t>DataNode</a:t>
            </a:r>
            <a:r>
              <a:rPr lang="zh-CN" altLang="en-US" sz="2000" dirty="0"/>
              <a:t>）。</a:t>
            </a:r>
          </a:p>
          <a:p>
            <a:pPr>
              <a:spcBef>
                <a:spcPts val="600"/>
              </a:spcBef>
            </a:pPr>
            <a:r>
              <a:rPr lang="en-US" altLang="zh-CN" sz="2000" dirty="0" smtClean="0"/>
              <a:t>     </a:t>
            </a:r>
            <a:r>
              <a:rPr lang="zh-CN" altLang="en-US" sz="2000" dirty="0" smtClean="0"/>
              <a:t>在</a:t>
            </a:r>
            <a:r>
              <a:rPr lang="zh-CN" altLang="en-US" sz="2000" dirty="0"/>
              <a:t>新版本的</a:t>
            </a:r>
            <a:r>
              <a:rPr lang="en-US" altLang="zh-CN" sz="2000" dirty="0"/>
              <a:t>Hama</a:t>
            </a:r>
            <a:r>
              <a:rPr lang="zh-CN" altLang="en-US" sz="2000" dirty="0"/>
              <a:t>计算结构</a:t>
            </a:r>
            <a:r>
              <a:rPr lang="zh-CN" altLang="en-US" sz="2000" dirty="0" smtClean="0"/>
              <a:t>中，原来</a:t>
            </a:r>
            <a:r>
              <a:rPr lang="zh-CN" altLang="en-US" sz="2000" dirty="0"/>
              <a:t>的</a:t>
            </a:r>
            <a:r>
              <a:rPr lang="en-US" altLang="zh-CN" sz="2000" dirty="0"/>
              <a:t>BSPMaster</a:t>
            </a:r>
            <a:r>
              <a:rPr lang="zh-CN" altLang="en-US" sz="2000" dirty="0"/>
              <a:t>被</a:t>
            </a:r>
            <a:r>
              <a:rPr lang="en-US" altLang="zh-CN" sz="2000" dirty="0"/>
              <a:t>BSP </a:t>
            </a:r>
            <a:r>
              <a:rPr lang="en-US" altLang="zh-CN" sz="2000" dirty="0" err="1"/>
              <a:t>AppMaster</a:t>
            </a:r>
            <a:r>
              <a:rPr lang="zh-CN" altLang="en-US" sz="2000" dirty="0"/>
              <a:t>替代，</a:t>
            </a:r>
            <a:r>
              <a:rPr lang="en-US" altLang="zh-CN" sz="2000" dirty="0"/>
              <a:t>GroomServer</a:t>
            </a:r>
            <a:r>
              <a:rPr lang="zh-CN" altLang="en-US" sz="2000" dirty="0"/>
              <a:t>则改写成了</a:t>
            </a:r>
            <a:r>
              <a:rPr lang="en-US" altLang="zh-CN" sz="2000" dirty="0" err="1"/>
              <a:t>BSPRunner</a:t>
            </a:r>
            <a:r>
              <a:rPr lang="zh-CN" altLang="en-US" sz="2000" dirty="0"/>
              <a:t>，相应的程序也进行了改写，以匹配</a:t>
            </a:r>
            <a:r>
              <a:rPr lang="en-US" altLang="zh-CN" sz="2000" dirty="0"/>
              <a:t>YARN</a:t>
            </a:r>
            <a:r>
              <a:rPr lang="zh-CN" altLang="en-US" sz="2000" dirty="0"/>
              <a:t>运行环境。</a:t>
            </a: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Hama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计算架构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99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685800" y="1219200"/>
            <a:ext cx="7924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 dirty="0" smtClean="0">
                <a:solidFill>
                  <a:srgbClr val="0823A8"/>
                </a:solidFill>
                <a:latin typeface="Calibri" pitchFamily="34" charset="0"/>
              </a:rPr>
              <a:t>网络图计算</a:t>
            </a:r>
            <a:endParaRPr lang="zh-CN" altLang="en-US" sz="3600" b="1" dirty="0">
              <a:solidFill>
                <a:srgbClr val="0823A8"/>
              </a:solidFill>
              <a:latin typeface="Calibri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62000" y="1905000"/>
            <a:ext cx="8001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/>
              <a:t> 大型图（像社交网络和网络图等）常常作为系统计算的一部分</a:t>
            </a:r>
            <a:r>
              <a:rPr lang="en-US" altLang="zh-CN" sz="2400" dirty="0" smtClean="0"/>
              <a:t>, </a:t>
            </a:r>
            <a:r>
              <a:rPr lang="zh-CN" altLang="en-US" sz="2400" dirty="0" smtClean="0"/>
              <a:t>图计算问题包括最短路径、集群、网页排名、最小切割、连通分支等。</a:t>
            </a:r>
            <a:r>
              <a:rPr lang="en-US" altLang="zh-CN" sz="2400" dirty="0" smtClean="0"/>
              <a:t>Google</a:t>
            </a:r>
            <a:r>
              <a:rPr lang="zh-CN" altLang="en-US" sz="2400" dirty="0" smtClean="0"/>
              <a:t>报道有</a:t>
            </a:r>
            <a:r>
              <a:rPr lang="en-US" altLang="zh-CN" sz="2400" dirty="0" smtClean="0"/>
              <a:t>20%</a:t>
            </a:r>
            <a:r>
              <a:rPr lang="zh-CN" altLang="en-US" sz="2400" dirty="0" smtClean="0"/>
              <a:t>数据是采用图计算模型处理。</a:t>
            </a:r>
          </a:p>
        </p:txBody>
      </p:sp>
      <p:pic>
        <p:nvPicPr>
          <p:cNvPr id="9" name="图片 8" descr="社交网络图"/>
          <p:cNvPicPr/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228600" y="3505200"/>
            <a:ext cx="4667250" cy="29419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图片 9" descr="http://www.myexception.cn/img/2012/06/28/1154182720.png"/>
          <p:cNvPicPr/>
          <p:nvPr/>
        </p:nvPicPr>
        <p:blipFill>
          <a:blip r:embed="rId5" r:link="rId6" cstate="print"/>
          <a:srcRect/>
          <a:stretch>
            <a:fillRect/>
          </a:stretch>
        </p:blipFill>
        <p:spPr>
          <a:xfrm>
            <a:off x="4876800" y="3962400"/>
            <a:ext cx="41148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2881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30</a:t>
            </a:fld>
            <a:endParaRPr lang="zh-CN" altLang="en-US" smtClean="0"/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Hama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计算架构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452" cy="38862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62000" y="5018314"/>
            <a:ext cx="7924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(a) Hama Core                                                                        (b) Hama On YARN</a:t>
            </a:r>
            <a:endParaRPr lang="en-US" sz="2400" dirty="0">
              <a:effectLst/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66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31</a:t>
            </a:fld>
            <a:endParaRPr lang="zh-CN" altLang="en-US" smtClean="0"/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Hama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计算架构（</a:t>
            </a:r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Hama Core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）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995836"/>
            <a:ext cx="5846462" cy="571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04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32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53652" y="1219200"/>
            <a:ext cx="8610600" cy="4058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538163">
              <a:lnSpc>
                <a:spcPct val="150000"/>
              </a:lnSpc>
              <a:spcBef>
                <a:spcPts val="1200"/>
              </a:spcBef>
            </a:pP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Hama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主节点程序，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负责管理集群中的其他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从节点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。在集群刚启动时，各个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节点需通过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RPC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节点处进行注册，并向其汇报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节点当前所具有的资源数量（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Task Slot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的数目），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会为每一个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Task Slot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分配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538163">
              <a:lnSpc>
                <a:spcPct val="150000"/>
              </a:lnSpc>
              <a:spcBef>
                <a:spcPts val="1200"/>
              </a:spcBef>
            </a:pP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节点还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负责作业的调度及分配工作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，具体的计算任务则分配到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节点上运行。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1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、</a:t>
            </a:r>
            <a:r>
              <a:rPr lang="en-US" altLang="zh-CN" sz="3200" b="1" dirty="0" err="1">
                <a:solidFill>
                  <a:srgbClr val="002060"/>
                </a:solidFill>
                <a:latin typeface="Calibri" pitchFamily="34" charset="0"/>
              </a:rPr>
              <a:t>BSPMaster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83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33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28600" y="1066800"/>
            <a:ext cx="8610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节点具体负责的工作包括：</a:t>
            </a:r>
          </a:p>
          <a:p>
            <a:pPr lvl="1"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维护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其自身的各种状态信息</a:t>
            </a:r>
          </a:p>
          <a:p>
            <a:pPr lvl="1"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维护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各个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服务器的状态</a:t>
            </a:r>
          </a:p>
          <a:p>
            <a:pPr lvl="1"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控制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集群环境中的超步（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Superstep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）及各类计数器（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Counter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  <a:p>
            <a:pPr lvl="1"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在集群中运行的作业及任务</a:t>
            </a:r>
          </a:p>
          <a:p>
            <a:pPr lvl="1"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调度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节点，分配任务并向各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发送执行任务的指令</a:t>
            </a:r>
          </a:p>
          <a:p>
            <a:pPr lvl="1"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用户提供集群的管理界面</a:t>
            </a: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1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、</a:t>
            </a:r>
            <a:r>
              <a:rPr lang="en-US" altLang="zh-CN" sz="3200" b="1" dirty="0" err="1">
                <a:solidFill>
                  <a:srgbClr val="002060"/>
                </a:solidFill>
                <a:latin typeface="Calibri" pitchFamily="34" charset="0"/>
              </a:rPr>
              <a:t>BSPMaster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868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34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28600" y="1143000"/>
            <a:ext cx="8610600" cy="5221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是运行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在计算节点上的进程，负责执行计算任务（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）和管理任务运行生命周期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每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都与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进行通信，获取任务并报告状态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Hadoop/HDFS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运行环境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支持。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节点上，有运行具体任务的任务槽（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 Slot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各个作业的任务最终将会在这些任务槽中来运行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ts val="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每个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节点在运行过程中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，通过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heartbeat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方式周期地与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通信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，向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节点汇报其目前空闲的任务槽数目、任务运行状态以及接收新的任务指令等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>
                <a:solidFill>
                  <a:srgbClr val="002060"/>
                </a:solidFill>
                <a:latin typeface="Calibri" pitchFamily="34" charset="0"/>
              </a:rPr>
              <a:t>2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、</a:t>
            </a:r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GroomServer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054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35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28600" y="1143000"/>
            <a:ext cx="8610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节点上还有一个重要组件</a:t>
            </a:r>
            <a:r>
              <a:rPr lang="en-US" altLang="zh-CN" sz="24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BSPPeer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。每个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分得的作业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partition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都进一步分解成基于图顶点（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vertex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）的计算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任务，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每一个计算任务都有一个对应的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BSPPeer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来提供顶点间的通信和同步功能。</a:t>
            </a: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>
                <a:solidFill>
                  <a:srgbClr val="002060"/>
                </a:solidFill>
                <a:latin typeface="Calibri" pitchFamily="34" charset="0"/>
              </a:rPr>
              <a:t>2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、</a:t>
            </a:r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GroomServer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46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36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57827" y="1140984"/>
            <a:ext cx="8610600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00"/>
              </a:lnSpc>
              <a:spcBef>
                <a:spcPts val="1200"/>
              </a:spcBef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Zookeeper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ZK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）用来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r>
              <a:rPr lang="en-US" altLang="zh-CN" sz="2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BSPPeer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的同步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，实现超步的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Barrier 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Synchronisation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机制。在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ZK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实现机制中，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BSPPeer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主要有进入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Barrier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和离开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Barrier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两种操作，所有进入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Barrier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BSPPeer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ZK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提供的文件结构中创建一个临时节点（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JobID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SuperstepNO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./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TaskID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），最后一个进入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Barrier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BSPPeer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同时还会创建一个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ready node (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bsp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JobID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SuperstepNO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./ready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，然后</a:t>
            </a:r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BSPPeer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进入阻塞状态等待，直到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ZK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上所有的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node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都删除后才退出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Barrier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3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、</a:t>
            </a:r>
            <a:r>
              <a:rPr lang="en-US" altLang="zh-CN" sz="3200" b="1" dirty="0">
                <a:solidFill>
                  <a:srgbClr val="002060"/>
                </a:solidFill>
                <a:latin typeface="Calibri" pitchFamily="34" charset="0"/>
              </a:rPr>
              <a:t>Zookeeper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93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37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28600" y="928757"/>
            <a:ext cx="87516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Hama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作业（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Job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）的流程首先分为三部分：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JobClient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的作业提交、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的初始化与作业分发、以及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的计算任务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执行。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Hama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计算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流程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86" y="2525725"/>
            <a:ext cx="7343566" cy="416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99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38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191505" y="1214433"/>
            <a:ext cx="25636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      </a:t>
            </a:r>
            <a:r>
              <a:rPr lang="zh-CN" altLang="en-US" sz="2400" dirty="0" smtClean="0"/>
              <a:t>右图详细</a:t>
            </a:r>
            <a:r>
              <a:rPr lang="zh-CN" altLang="en-US" sz="2400" dirty="0"/>
              <a:t>描述了</a:t>
            </a:r>
            <a:r>
              <a:rPr lang="en-US" altLang="zh-CN" sz="2400" dirty="0"/>
              <a:t>Hama</a:t>
            </a:r>
            <a:r>
              <a:rPr lang="zh-CN" altLang="en-US" sz="2400" dirty="0"/>
              <a:t>作业的生命周期，它</a:t>
            </a:r>
            <a:r>
              <a:rPr lang="zh-CN" altLang="en-US" sz="2400" dirty="0" smtClean="0"/>
              <a:t>包含如下阶段：</a:t>
            </a:r>
            <a:endParaRPr lang="en-US" altLang="zh-CN" sz="2400" dirty="0" smtClean="0"/>
          </a:p>
          <a:p>
            <a:r>
              <a:rPr lang="zh-CN" altLang="en-US" sz="2400" dirty="0" smtClean="0"/>
              <a:t>作业</a:t>
            </a:r>
            <a:r>
              <a:rPr lang="zh-CN" altLang="en-US" sz="2400" dirty="0"/>
              <a:t>的提交</a:t>
            </a:r>
            <a:r>
              <a:rPr lang="zh-CN" altLang="en-US" sz="2400" dirty="0" smtClean="0"/>
              <a:t>→</a:t>
            </a:r>
            <a:endParaRPr lang="en-US" altLang="zh-CN" sz="2400" dirty="0" smtClean="0"/>
          </a:p>
          <a:p>
            <a:r>
              <a:rPr lang="zh-CN" altLang="en-US" sz="2400" dirty="0" smtClean="0"/>
              <a:t>作业</a:t>
            </a:r>
            <a:r>
              <a:rPr lang="zh-CN" altLang="en-US" sz="2400" dirty="0"/>
              <a:t>初始化</a:t>
            </a:r>
            <a:r>
              <a:rPr lang="zh-CN" altLang="en-US" sz="2400" dirty="0" smtClean="0"/>
              <a:t>→</a:t>
            </a:r>
            <a:endParaRPr lang="en-US" altLang="zh-CN" sz="2400" dirty="0" smtClean="0"/>
          </a:p>
          <a:p>
            <a:r>
              <a:rPr lang="zh-CN" altLang="en-US" sz="2400" dirty="0" smtClean="0"/>
              <a:t>任务</a:t>
            </a:r>
            <a:r>
              <a:rPr lang="zh-CN" altLang="en-US" sz="2400" dirty="0"/>
              <a:t>分派</a:t>
            </a:r>
            <a:r>
              <a:rPr lang="zh-CN" altLang="en-US" sz="2400" dirty="0" smtClean="0"/>
              <a:t>→</a:t>
            </a:r>
            <a:endParaRPr lang="en-US" altLang="zh-CN" sz="2400" dirty="0" smtClean="0"/>
          </a:p>
          <a:p>
            <a:r>
              <a:rPr lang="zh-CN" altLang="en-US" sz="2400" dirty="0" smtClean="0"/>
              <a:t>任务</a:t>
            </a:r>
            <a:r>
              <a:rPr lang="zh-CN" altLang="en-US" sz="2400" dirty="0"/>
              <a:t>执行</a:t>
            </a:r>
            <a:r>
              <a:rPr lang="zh-CN" altLang="en-US" sz="2400" dirty="0" smtClean="0"/>
              <a:t>→</a:t>
            </a:r>
            <a:endParaRPr lang="en-US" altLang="zh-CN" sz="2400" dirty="0" smtClean="0"/>
          </a:p>
          <a:p>
            <a:r>
              <a:rPr lang="zh-CN" altLang="en-US" sz="2400" dirty="0" smtClean="0"/>
              <a:t>状态</a:t>
            </a:r>
            <a:r>
              <a:rPr lang="zh-CN" altLang="en-US" sz="2400" dirty="0"/>
              <a:t>更新</a:t>
            </a:r>
            <a:r>
              <a:rPr lang="zh-CN" altLang="en-US" sz="2400" dirty="0" smtClean="0"/>
              <a:t>→</a:t>
            </a:r>
            <a:endParaRPr lang="en-US" altLang="zh-CN" sz="2400" dirty="0" smtClean="0"/>
          </a:p>
          <a:p>
            <a:r>
              <a:rPr lang="zh-CN" altLang="en-US" sz="2400" dirty="0" smtClean="0"/>
              <a:t>作业完成</a:t>
            </a:r>
            <a:endParaRPr lang="en-US" altLang="zh-CN" sz="2400" dirty="0" smtClean="0"/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15.4.2 Hama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作业流程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137" y="1214433"/>
            <a:ext cx="6331814" cy="416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31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39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28600" y="1219200"/>
            <a:ext cx="8610600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提交作业后，调用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Job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对象中的</a:t>
            </a:r>
            <a:r>
              <a:rPr lang="en-US" altLang="zh-CN" sz="20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waitForCompletion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方法使得客户端程序等待作业完成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，客户端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会定期的将作业的运行状态打印到控制台。作业的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提交步骤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向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申请一个新的作业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（步骤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2: get new job ID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检查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作业的输出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输入文件计算分片（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partition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上述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过程均成功后，与运行作业相关的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文件将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被复制到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HDFS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r>
              <a:rPr lang="en-US" altLang="zh-CN" sz="20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的目录下，并以作业的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作为文件名标识。作业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的备份度通常会很高（默认为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），以使得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可运行文件能够在集群中足够分散，方便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在运行作业的任务时可以快速的读取作业资源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（步骤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3: copy job resources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将作业提交给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（步骤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4: submit job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）。</a:t>
            </a: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1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、作业的提交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12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276600" y="76200"/>
            <a:ext cx="5562600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 dirty="0" smtClean="0">
                <a:solidFill>
                  <a:srgbClr val="002060"/>
                </a:solidFill>
                <a:latin typeface="Calibri" pitchFamily="34" charset="0"/>
              </a:rPr>
              <a:t>大数据计算技术 </a:t>
            </a:r>
            <a:endParaRPr lang="en-US" altLang="zh-CN" sz="2400" b="1" dirty="0" smtClean="0">
              <a:solidFill>
                <a:srgbClr val="002060"/>
              </a:solidFill>
              <a:latin typeface="Calibri" pitchFamily="34" charset="0"/>
            </a:endParaRPr>
          </a:p>
          <a:p>
            <a:r>
              <a:rPr lang="en-US" altLang="zh-CN" sz="2800" b="1" dirty="0" smtClean="0">
                <a:solidFill>
                  <a:srgbClr val="002060"/>
                </a:solidFill>
                <a:latin typeface="Calibri" pitchFamily="34" charset="0"/>
              </a:rPr>
              <a:t>Big Data Computing Technology</a:t>
            </a:r>
            <a:endParaRPr lang="zh-CN" altLang="en-US" sz="28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sp>
        <p:nvSpPr>
          <p:cNvPr id="2056" name="TextBox 12"/>
          <p:cNvSpPr txBox="1">
            <a:spLocks noChangeArrowheads="1"/>
          </p:cNvSpPr>
          <p:nvPr/>
        </p:nvSpPr>
        <p:spPr bwMode="auto">
          <a:xfrm>
            <a:off x="685800" y="1219200"/>
            <a:ext cx="7924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600" b="1" dirty="0" smtClean="0">
                <a:solidFill>
                  <a:srgbClr val="0823A8"/>
                </a:solidFill>
                <a:latin typeface="Calibri" pitchFamily="34" charset="0"/>
              </a:rPr>
              <a:t>网络图计算</a:t>
            </a:r>
            <a:endParaRPr lang="zh-CN" altLang="en-US" sz="3600" b="1" dirty="0">
              <a:solidFill>
                <a:srgbClr val="0823A8"/>
              </a:solidFill>
              <a:latin typeface="Calibri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62000" y="1905000"/>
            <a:ext cx="8001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/>
              <a:t> 已</a:t>
            </a:r>
            <a:r>
              <a:rPr lang="zh-CN" altLang="en-US" sz="2400" dirty="0"/>
              <a:t>有的图计算框架和图算法库不能很好地满足大规模图的计算需求，</a:t>
            </a:r>
            <a:r>
              <a:rPr lang="en-US" altLang="zh-CN" sz="2400" dirty="0"/>
              <a:t>MapReduce</a:t>
            </a:r>
            <a:r>
              <a:rPr lang="zh-CN" altLang="en-US" sz="2400" dirty="0"/>
              <a:t>的出现一度被寄予厚望，但是</a:t>
            </a:r>
            <a:r>
              <a:rPr lang="en-US" altLang="zh-CN" sz="2400" dirty="0"/>
              <a:t>MapReduce</a:t>
            </a:r>
            <a:r>
              <a:rPr lang="zh-CN" altLang="en-US" sz="2400" dirty="0"/>
              <a:t>作为</a:t>
            </a:r>
            <a:r>
              <a:rPr lang="zh-CN" altLang="en-US" sz="2400" dirty="0">
                <a:solidFill>
                  <a:srgbClr val="FF0000"/>
                </a:solidFill>
              </a:rPr>
              <a:t>单输入、两阶段、粗粒度数据并行</a:t>
            </a:r>
            <a:r>
              <a:rPr lang="zh-CN" altLang="en-US" sz="2400" dirty="0"/>
              <a:t>的分布式计算框架，在表达</a:t>
            </a:r>
            <a:r>
              <a:rPr lang="zh-CN" altLang="en-US" sz="2400" dirty="0">
                <a:solidFill>
                  <a:srgbClr val="FF0000"/>
                </a:solidFill>
              </a:rPr>
              <a:t>多迭代、稀疏结构和细粒度</a:t>
            </a:r>
            <a:r>
              <a:rPr lang="zh-CN" altLang="en-US" sz="2400" dirty="0"/>
              <a:t>数据时，往往显得力不从心，不适合用来解决大规模图计算问题。因此，新的图计算框架应运而生。</a:t>
            </a:r>
            <a:endParaRPr lang="zh-CN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86660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40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304800" y="1219200"/>
            <a:ext cx="85344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接收到提交的作业后，会根据设置信息为作业进行初始化，即创建一个代表运行作业的对象</a:t>
            </a:r>
            <a:r>
              <a:rPr lang="en-US" altLang="zh-CN" sz="2000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JobInProgress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（步骤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5: initialize job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JobInProgress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将作为作业的实际代表存在于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节点上，并会被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作业调度器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“捕获”放入对应的作业等待队列中。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JobInProgress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初始化过程中，作业中的各个任务也将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由它来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负责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“预初始化”：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首先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JobInProgress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会读取该作业的输入分片信息，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随后根据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分片信息中分片的个数（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Task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数）为作业初始化任务，并将任务信息记录在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JobInProgress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的数据结构中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随后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JobInProgress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通知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，作业已初始化完毕，等待调度。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（步骤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6: retrieve input splits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>
                <a:solidFill>
                  <a:srgbClr val="002060"/>
                </a:solidFill>
                <a:latin typeface="Calibri" pitchFamily="34" charset="0"/>
              </a:rPr>
              <a:t>2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、作业初始化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502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41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22337" y="997080"/>
            <a:ext cx="8610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周期性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的向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发送“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心跳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信息。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“心跳”信息中包含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的状态，例如其当前正在运行的任务数以及剩余的空闲任务槽数目。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缓存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汇报上来的信息，作业调度器利用这些信息来为作业分配具体的执行节点（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步骤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7: heartbeat (returns task)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）。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进行任务分配之前，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按照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作业调度算法选择作业。目前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Hama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只有一个先来先服务（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FCFS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）作业调度算法，一旦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选定作业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，就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可为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作业分派具体的执行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节点。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3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、任务调度及分派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676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42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28600" y="1143000"/>
            <a:ext cx="8610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把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HDFS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中存储的作业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文件及运行作业所需的其他文件复制到本地文件系统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中（步骤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8: retrieve job resources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JAR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可运行文件解压，并创建一个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TaskRunner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实例来运行该任务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TaskRunner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将会在一个新创建的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虚拟机（步骤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9: launch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）中独立运行所分派到的任务（图中步骤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10: run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任务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执行子线程通过通信协议与其父进程进行通信，将任务的运行情况汇报给父进程。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Hama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的应用程序继承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自抽象基类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BSP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，用户算法的实现需定义在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方法中，该方法接受一个</a:t>
            </a:r>
            <a:r>
              <a:rPr lang="en-US" altLang="zh-CN" sz="20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BSPPeer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类作为参数，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BSPPeer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负责为任务提供输入以及输出功能，并实现各个任务之间的通信以及同步工作。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BSP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类有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两个方法是可选的，即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setup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cleanup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方法。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>
                <a:solidFill>
                  <a:srgbClr val="002060"/>
                </a:solidFill>
                <a:latin typeface="Calibri" pitchFamily="34" charset="0"/>
              </a:rPr>
              <a:t>4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、任务运行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966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43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28600" y="1143000"/>
            <a:ext cx="8610600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Hama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作业通常是长时间运行的批处理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作业，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每个作业和任务都有一个状态（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status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）信息用来表示当前作业或任务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运行状态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state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，如运行、成功完成、失败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）、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执行进度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其它的作业统计信息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5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、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作业状态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更新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00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44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409705" y="1143000"/>
            <a:ext cx="8305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收到作业最后一个任务完成的信号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后，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它会把作业的状态信息设置为“成功”。然后，在客户端调用作业信息时，将“成功”标识返回给客户端。客户端在获知作业已成功运行完毕后，将在控制台上打印作业统计信息。最后，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将会清理该作业占用的相关资源，并通知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做清理工作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6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、作业完成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72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45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28600" y="1027937"/>
            <a:ext cx="8610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Hama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计算框架是通过各节点间的消息发送来达成数据的一致性的</a:t>
            </a:r>
            <a:r>
              <a:rPr lang="zh-CN" altLang="en-US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r>
              <a:rPr lang="en-US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Hama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根据作业的消息发送量把作业分为如下两类：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消息密集型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作业：</a:t>
            </a:r>
            <a:r>
              <a:rPr lang="zh-CN" altLang="en-US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指在作业在运行过程中产生的消息量大于作业本身输入的数据，这类作业不仅使得内存占用率增高，而且会大量耗费集群网络带宽，很容易产生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GroomServer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节点过载。典型的消息密集型作业包括网页排名（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PageRank</a:t>
            </a:r>
            <a:r>
              <a:rPr lang="zh-CN" altLang="en-US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）等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计算。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CPU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密集型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作业：</a:t>
            </a:r>
            <a:r>
              <a:rPr lang="zh-CN" altLang="en-US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这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类作业发送的消息量一般是小于其输入的数据量，在其运行过程中主要是在本地节点上进行运算，只通过少量的网络消息来达成各个计算节点所需的消息交换，甚至不需要发送网络消息</a:t>
            </a:r>
            <a:r>
              <a:rPr lang="zh-CN" altLang="en-US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。如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机器学习中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k-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meams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聚类算法等。</a:t>
            </a: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15.4.3 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作业调度策略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41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46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76200" y="1319558"/>
            <a:ext cx="361793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包含作业的提交、调度及任务（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Task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）的分发和管理。作业调度主要由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BSPMaster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来完成，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BSPMaster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负责维护每个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Job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的相关信息，将一个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Job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的执行分解为多个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Task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，分配给各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GroomServer</a:t>
            </a:r>
            <a:r>
              <a:rPr lang="zh-CN" altLang="en-US" sz="20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     </a:t>
            </a:r>
            <a:endParaRPr lang="en-US" altLang="zh-CN" sz="2000" dirty="0" smtClean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spcBef>
                <a:spcPts val="1200"/>
              </a:spcBef>
            </a:pPr>
            <a:r>
              <a:rPr lang="en-US" altLang="zh-CN" sz="20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GroomServer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负责执行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Task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任务，并将执行状态等参数返回给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BSPMaster</a:t>
            </a:r>
            <a:r>
              <a:rPr lang="zh-CN" altLang="en-US" sz="20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en-US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作业管理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137" y="1319558"/>
            <a:ext cx="5393863" cy="464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84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47</a:t>
            </a:fld>
            <a:endParaRPr lang="zh-CN" altLang="en-US" smtClean="0"/>
          </a:p>
        </p:txBody>
      </p:sp>
      <p:sp>
        <p:nvSpPr>
          <p:cNvPr id="3" name="文本框 2"/>
          <p:cNvSpPr txBox="1"/>
          <p:nvPr/>
        </p:nvSpPr>
        <p:spPr>
          <a:xfrm>
            <a:off x="228600" y="1143000"/>
            <a:ext cx="8610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FIFO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队列来管理用户提交的作业，在调度作业时，会从等待队列中选取队首作业作为下一个执行的任务，并为该作业分配具体执行节点。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FCFS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作业调度器的工作流程如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图所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示（图中各方法均省略了参数名），包含如下调度步骤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FCFS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作业调度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器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046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48</a:t>
            </a:fld>
            <a:endParaRPr lang="zh-CN" altLang="en-US" smtClean="0"/>
          </a:p>
        </p:txBody>
      </p:sp>
      <p:sp>
        <p:nvSpPr>
          <p:cNvPr id="8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FCFS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作业调度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器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66427" y="2547898"/>
            <a:ext cx="8649078" cy="3991014"/>
            <a:chOff x="418721" y="1594965"/>
            <a:chExt cx="8649078" cy="3991014"/>
          </a:xfrm>
        </p:grpSpPr>
        <p:sp>
          <p:nvSpPr>
            <p:cNvPr id="9" name="矩形 8"/>
            <p:cNvSpPr/>
            <p:nvPr/>
          </p:nvSpPr>
          <p:spPr>
            <a:xfrm>
              <a:off x="1122133" y="1594965"/>
              <a:ext cx="2085851" cy="292619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BSPJobClient.launchJob</a:t>
              </a:r>
              <a:r>
                <a:rPr lang="en-US" sz="1400" dirty="0">
                  <a:solidFill>
                    <a:schemeClr val="tx1"/>
                  </a:solidFill>
                </a:rPr>
                <a:t>() 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122133" y="2171304"/>
              <a:ext cx="2085852" cy="292619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 smtClean="0">
                  <a:solidFill>
                    <a:schemeClr val="tx1"/>
                  </a:solidFill>
                </a:rPr>
                <a:t>BSPMater.submit</a:t>
              </a:r>
              <a:r>
                <a:rPr lang="en-US" sz="1400" dirty="0">
                  <a:solidFill>
                    <a:schemeClr val="tx1"/>
                  </a:solidFill>
                </a:rPr>
                <a:t>()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122133" y="2792349"/>
              <a:ext cx="2085852" cy="292619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BSPMater.addJob</a:t>
              </a:r>
              <a:r>
                <a:rPr lang="en-US" sz="1400" dirty="0">
                  <a:solidFill>
                    <a:schemeClr val="tx1"/>
                  </a:solidFill>
                </a:rPr>
                <a:t>()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418721" y="3473869"/>
              <a:ext cx="3492673" cy="2112110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err="1">
                  <a:solidFill>
                    <a:schemeClr val="tx1"/>
                  </a:solidFill>
                </a:rPr>
                <a:t>JobListener.jobAdded</a:t>
              </a:r>
              <a:r>
                <a:rPr lang="en-US" sz="1400" dirty="0">
                  <a:solidFill>
                    <a:schemeClr val="tx1"/>
                  </a:solidFill>
                </a:rPr>
                <a:t>()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694458" y="3979082"/>
              <a:ext cx="2941197" cy="950383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 err="1">
                  <a:solidFill>
                    <a:schemeClr val="tx1"/>
                  </a:solidFill>
                </a:rPr>
                <a:t>QueueManager.initJob</a:t>
              </a:r>
              <a:r>
                <a:rPr lang="en-US" sz="1400" dirty="0">
                  <a:solidFill>
                    <a:schemeClr val="tx1"/>
                  </a:solidFill>
                </a:rPr>
                <a:t>()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030421" y="4416755"/>
              <a:ext cx="2265923" cy="292619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JobInProgress.initTasks</a:t>
              </a:r>
              <a:r>
                <a:rPr lang="en-US" sz="1400" dirty="0">
                  <a:solidFill>
                    <a:schemeClr val="tx1"/>
                  </a:solidFill>
                </a:rPr>
                <a:t>()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122132" y="5086233"/>
              <a:ext cx="2085851" cy="292619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QueueManager.addJob</a:t>
              </a:r>
              <a:r>
                <a:rPr lang="en-US" sz="1400" dirty="0">
                  <a:solidFill>
                    <a:schemeClr val="tx1"/>
                  </a:solidFill>
                </a:rPr>
                <a:t>()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430982" y="5086232"/>
              <a:ext cx="1831372" cy="292619"/>
            </a:xfrm>
            <a:prstGeom prst="rect">
              <a:avLst/>
            </a:prstGeom>
            <a:solidFill>
              <a:srgbClr val="00B0F0"/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WAIT_QUEUE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430982" y="4357969"/>
              <a:ext cx="1831372" cy="292619"/>
            </a:xfrm>
            <a:prstGeom prst="rect">
              <a:avLst/>
            </a:prstGeom>
            <a:solidFill>
              <a:srgbClr val="00B0F0"/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PROCESSING_QUEUE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430982" y="3617664"/>
              <a:ext cx="1831371" cy="292619"/>
            </a:xfrm>
            <a:prstGeom prst="rect">
              <a:avLst/>
            </a:prstGeom>
            <a:solidFill>
              <a:srgbClr val="00B0F0"/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FINISHED_QUEUE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979481" y="5086232"/>
              <a:ext cx="1998315" cy="292619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JobProcessor.run</a:t>
              </a:r>
              <a:r>
                <a:rPr lang="en-US" sz="1400" dirty="0">
                  <a:solidFill>
                    <a:schemeClr val="tx1"/>
                  </a:solidFill>
                </a:rPr>
                <a:t>()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6979561" y="4454273"/>
              <a:ext cx="1998315" cy="292619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JobProcessor.schedule</a:t>
              </a:r>
              <a:r>
                <a:rPr lang="en-US" sz="1400" dirty="0">
                  <a:solidFill>
                    <a:schemeClr val="tx1"/>
                  </a:solidFill>
                </a:rPr>
                <a:t>()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214685" y="2372684"/>
              <a:ext cx="2501019" cy="292619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TaskWork.scheduleNewTasks</a:t>
              </a:r>
              <a:r>
                <a:rPr lang="en-US" sz="1400" dirty="0">
                  <a:solidFill>
                    <a:schemeClr val="tx1"/>
                  </a:solidFill>
                </a:rPr>
                <a:t>()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3950827" y="1640032"/>
              <a:ext cx="3028734" cy="292619"/>
            </a:xfrm>
            <a:prstGeom prst="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TaskWork.sendDirectivesToGrooms</a:t>
              </a:r>
              <a:r>
                <a:rPr lang="en-US" sz="1400" dirty="0">
                  <a:solidFill>
                    <a:schemeClr val="tx1"/>
                  </a:solidFill>
                </a:rPr>
                <a:t>()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接箭头连接符 22"/>
            <p:cNvCxnSpPr>
              <a:stCxn id="9" idx="2"/>
              <a:endCxn id="10" idx="0"/>
            </p:cNvCxnSpPr>
            <p:nvPr/>
          </p:nvCxnSpPr>
          <p:spPr>
            <a:xfrm>
              <a:off x="2165059" y="1887584"/>
              <a:ext cx="0" cy="28372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>
              <a:stCxn id="10" idx="2"/>
              <a:endCxn id="11" idx="0"/>
            </p:cNvCxnSpPr>
            <p:nvPr/>
          </p:nvCxnSpPr>
          <p:spPr>
            <a:xfrm>
              <a:off x="2165059" y="2463923"/>
              <a:ext cx="0" cy="328427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/>
            <p:cNvSpPr txBox="1"/>
            <p:nvPr/>
          </p:nvSpPr>
          <p:spPr>
            <a:xfrm>
              <a:off x="2209800" y="1872125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+mn-lt"/>
                </a:rPr>
                <a:t>1</a:t>
              </a:r>
              <a:endParaRPr lang="en-US" sz="1400" dirty="0">
                <a:latin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2209800" y="2463613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+mn-lt"/>
                </a:rPr>
                <a:t>2</a:t>
              </a:r>
              <a:endParaRPr lang="en-US" sz="1400" dirty="0">
                <a:latin typeface="+mn-lt"/>
              </a:endParaRPr>
            </a:p>
          </p:txBody>
        </p:sp>
        <p:cxnSp>
          <p:nvCxnSpPr>
            <p:cNvPr id="27" name="直接箭头连接符 26"/>
            <p:cNvCxnSpPr>
              <a:stCxn id="11" idx="2"/>
              <a:endCxn id="12" idx="0"/>
            </p:cNvCxnSpPr>
            <p:nvPr/>
          </p:nvCxnSpPr>
          <p:spPr>
            <a:xfrm flipH="1">
              <a:off x="2165058" y="3084968"/>
              <a:ext cx="1" cy="38890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2209800" y="3130916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+mn-lt"/>
                </a:rPr>
                <a:t>3</a:t>
              </a:r>
              <a:endParaRPr lang="en-US" sz="1400" dirty="0">
                <a:latin typeface="+mn-lt"/>
              </a:endParaRPr>
            </a:p>
          </p:txBody>
        </p:sp>
        <p:cxnSp>
          <p:nvCxnSpPr>
            <p:cNvPr id="29" name="直接箭头连接符 28"/>
            <p:cNvCxnSpPr>
              <a:stCxn id="15" idx="3"/>
              <a:endCxn id="16" idx="1"/>
            </p:cNvCxnSpPr>
            <p:nvPr/>
          </p:nvCxnSpPr>
          <p:spPr>
            <a:xfrm flipV="1">
              <a:off x="3207983" y="5232542"/>
              <a:ext cx="1222999" cy="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3938270" y="5225810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+mn-lt"/>
                </a:rPr>
                <a:t>4</a:t>
              </a:r>
              <a:endParaRPr lang="en-US" sz="1400" dirty="0">
                <a:latin typeface="+mn-lt"/>
              </a:endParaRPr>
            </a:p>
          </p:txBody>
        </p:sp>
        <p:cxnSp>
          <p:nvCxnSpPr>
            <p:cNvPr id="31" name="直接箭头连接符 30"/>
            <p:cNvCxnSpPr>
              <a:stCxn id="19" idx="1"/>
              <a:endCxn id="16" idx="3"/>
            </p:cNvCxnSpPr>
            <p:nvPr/>
          </p:nvCxnSpPr>
          <p:spPr>
            <a:xfrm flipH="1">
              <a:off x="6262354" y="5232542"/>
              <a:ext cx="717127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/>
            <p:cNvSpPr txBox="1"/>
            <p:nvPr/>
          </p:nvSpPr>
          <p:spPr>
            <a:xfrm>
              <a:off x="6519391" y="5225810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+mn-lt"/>
                </a:rPr>
                <a:t>5</a:t>
              </a:r>
              <a:endParaRPr lang="en-US" sz="1400" dirty="0">
                <a:latin typeface="+mn-lt"/>
              </a:endParaRPr>
            </a:p>
          </p:txBody>
        </p:sp>
        <p:cxnSp>
          <p:nvCxnSpPr>
            <p:cNvPr id="33" name="直接箭头连接符 32"/>
            <p:cNvCxnSpPr>
              <a:stCxn id="19" idx="0"/>
              <a:endCxn id="20" idx="2"/>
            </p:cNvCxnSpPr>
            <p:nvPr/>
          </p:nvCxnSpPr>
          <p:spPr>
            <a:xfrm flipV="1">
              <a:off x="7978639" y="4746892"/>
              <a:ext cx="80" cy="33934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/>
            <p:cNvSpPr txBox="1"/>
            <p:nvPr/>
          </p:nvSpPr>
          <p:spPr>
            <a:xfrm>
              <a:off x="8164030" y="4758668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+mn-lt"/>
                </a:rPr>
                <a:t>6</a:t>
              </a:r>
              <a:endParaRPr lang="en-US" sz="1400" dirty="0">
                <a:latin typeface="+mn-lt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889479" y="3342507"/>
              <a:ext cx="2178320" cy="541578"/>
            </a:xfrm>
            <a:prstGeom prst="rect">
              <a:avLst/>
            </a:prstGeom>
            <a:solidFill>
              <a:srgbClr val="00B0F0"/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Java</a:t>
              </a:r>
            </a:p>
            <a:p>
              <a:pPr algn="ctr"/>
              <a:r>
                <a:rPr lang="en-US" sz="1400" dirty="0" err="1" smtClean="0">
                  <a:solidFill>
                    <a:schemeClr val="tx1"/>
                  </a:solidFill>
                  <a:ea typeface="宋体" panose="02010600030101010101" pitchFamily="2" charset="-122"/>
                  <a:cs typeface="Times New Roman" panose="02020603050405020304" pitchFamily="18" charset="0"/>
                </a:rPr>
                <a:t>ScheduledExecutorService</a:t>
              </a:r>
              <a:endParaRPr lang="en-US" sz="1400" dirty="0">
                <a:solidFill>
                  <a:schemeClr val="tx1"/>
                </a:solidFill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6" name="直接箭头连接符 35"/>
            <p:cNvCxnSpPr>
              <a:stCxn id="20" idx="0"/>
              <a:endCxn id="35" idx="2"/>
            </p:cNvCxnSpPr>
            <p:nvPr/>
          </p:nvCxnSpPr>
          <p:spPr>
            <a:xfrm flipH="1" flipV="1">
              <a:off x="7978639" y="3884085"/>
              <a:ext cx="80" cy="570188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肘形连接符 36"/>
            <p:cNvCxnSpPr>
              <a:stCxn id="35" idx="0"/>
              <a:endCxn id="21" idx="3"/>
            </p:cNvCxnSpPr>
            <p:nvPr/>
          </p:nvCxnSpPr>
          <p:spPr>
            <a:xfrm rot="16200000" flipV="1">
              <a:off x="6935416" y="2299283"/>
              <a:ext cx="823513" cy="1262935"/>
            </a:xfrm>
            <a:prstGeom prst="bentConnector2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/>
            <p:cNvCxnSpPr>
              <a:stCxn id="21" idx="0"/>
              <a:endCxn id="22" idx="2"/>
            </p:cNvCxnSpPr>
            <p:nvPr/>
          </p:nvCxnSpPr>
          <p:spPr>
            <a:xfrm flipV="1">
              <a:off x="5465194" y="1932650"/>
              <a:ext cx="0" cy="440033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/>
            <p:cNvSpPr txBox="1"/>
            <p:nvPr/>
          </p:nvSpPr>
          <p:spPr>
            <a:xfrm>
              <a:off x="8148744" y="4016171"/>
              <a:ext cx="268942" cy="306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+mn-lt"/>
                </a:rPr>
                <a:t>7</a:t>
              </a:r>
              <a:endParaRPr lang="en-US" sz="1400" dirty="0">
                <a:latin typeface="+mn-lt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7347875" y="2246095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+mn-lt"/>
                </a:rPr>
                <a:t>8</a:t>
              </a:r>
              <a:endParaRPr lang="en-US" sz="1400" dirty="0">
                <a:latin typeface="+mn-lt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5492948" y="200345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+mn-lt"/>
                </a:rPr>
                <a:t>9</a:t>
              </a:r>
              <a:endParaRPr lang="en-US" sz="1400" dirty="0">
                <a:latin typeface="+mn-lt"/>
              </a:endParaRPr>
            </a:p>
          </p:txBody>
        </p:sp>
        <p:cxnSp>
          <p:nvCxnSpPr>
            <p:cNvPr id="42" name="曲线连接符 41"/>
            <p:cNvCxnSpPr>
              <a:stCxn id="17" idx="3"/>
              <a:endCxn id="18" idx="3"/>
            </p:cNvCxnSpPr>
            <p:nvPr/>
          </p:nvCxnSpPr>
          <p:spPr>
            <a:xfrm flipH="1" flipV="1">
              <a:off x="6262353" y="3763974"/>
              <a:ext cx="1" cy="740305"/>
            </a:xfrm>
            <a:prstGeom prst="curvedConnector3">
              <a:avLst>
                <a:gd name="adj1" fmla="val -22860000000"/>
              </a:avLst>
            </a:prstGeom>
            <a:ln w="127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曲线连接符 42"/>
            <p:cNvCxnSpPr>
              <a:stCxn id="16" idx="3"/>
              <a:endCxn id="17" idx="3"/>
            </p:cNvCxnSpPr>
            <p:nvPr/>
          </p:nvCxnSpPr>
          <p:spPr>
            <a:xfrm flipV="1">
              <a:off x="6262354" y="4504279"/>
              <a:ext cx="12700" cy="728263"/>
            </a:xfrm>
            <a:prstGeom prst="curvedConnector3">
              <a:avLst>
                <a:gd name="adj1" fmla="val 1800000"/>
              </a:avLst>
            </a:prstGeom>
            <a:ln w="127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6470901" y="3971569"/>
              <a:ext cx="3674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+mn-lt"/>
                </a:rPr>
                <a:t>10</a:t>
              </a:r>
              <a:endParaRPr lang="en-US" sz="1400" dirty="0">
                <a:latin typeface="+mn-lt"/>
              </a:endParaRPr>
            </a:p>
          </p:txBody>
        </p:sp>
      </p:grpSp>
      <p:sp>
        <p:nvSpPr>
          <p:cNvPr id="60" name="文本框 59"/>
          <p:cNvSpPr txBox="1"/>
          <p:nvPr/>
        </p:nvSpPr>
        <p:spPr>
          <a:xfrm>
            <a:off x="288848" y="894268"/>
            <a:ext cx="87789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FIFO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队列来管理用户提交的作业，在调度作业时，会从等待队列中选取队首作业作为下一个执行的任务，并为该作业分配具体执行节点。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FCFS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作业调度器的工作流程如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图所示，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包含如下调度步骤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884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49</a:t>
            </a:fld>
            <a:endParaRPr lang="zh-CN" altLang="en-US" smtClean="0"/>
          </a:p>
        </p:txBody>
      </p:sp>
      <p:sp>
        <p:nvSpPr>
          <p:cNvPr id="5" name="文本框 4"/>
          <p:cNvSpPr txBox="1"/>
          <p:nvPr/>
        </p:nvSpPr>
        <p:spPr>
          <a:xfrm>
            <a:off x="228600" y="1143000"/>
            <a:ext cx="8610600" cy="5424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3F21F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</a:t>
            </a:r>
            <a:r>
              <a:rPr lang="en-US" altLang="zh-CN" sz="2000" dirty="0" smtClean="0">
                <a:solidFill>
                  <a:srgbClr val="3F21F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作业加入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FIFO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队列。作业首先由客户端（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BSPJobClient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）提交至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节点，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BSPMaster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会负责初始化该作业，生成一个代表其运行状态的对象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JobInProgress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，然后被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JobListener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中的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jobAdded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方法添加至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FIFO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等待队列中；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CN" altLang="en-US" sz="2000" dirty="0">
                <a:solidFill>
                  <a:srgbClr val="3F21F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</a:t>
            </a:r>
            <a:r>
              <a:rPr lang="en-US" altLang="zh-CN" sz="2000" dirty="0" smtClean="0">
                <a:solidFill>
                  <a:srgbClr val="3F21F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下一执行作业选择。作业的选择由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JobProcessor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完成，当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FIFO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队列有作业等待时，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JobProcessor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会从等待队列的队首摘取一个作业放入运行队列中，并调用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schedule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方法进行调度工作；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CN" altLang="en-US" sz="2000" dirty="0">
                <a:solidFill>
                  <a:srgbClr val="3F21F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</a:t>
            </a:r>
            <a:r>
              <a:rPr lang="en-US" altLang="zh-CN" sz="2000" dirty="0" smtClean="0">
                <a:solidFill>
                  <a:srgbClr val="3F21F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任务分配至执行节点。在任务分配过程中，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TaskWork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会利用注册在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JobInProgress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对象中的任务分配策略来为任务分配具体执行节点，然后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TaskWork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发出任务执行指令至具体执行的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GroomServer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，至此作业调度流程结束。</a:t>
            </a: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FCFS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作业调度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器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603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5</a:t>
            </a:fld>
            <a:endParaRPr lang="zh-CN" altLang="en-US" smtClean="0"/>
          </a:p>
        </p:txBody>
      </p:sp>
      <p:sp>
        <p:nvSpPr>
          <p:cNvPr id="2055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srgbClr val="002060"/>
                </a:solidFill>
                <a:latin typeface="Calibri" pitchFamily="34" charset="0"/>
              </a:rPr>
              <a:t>15.1 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图计算基本概念</a:t>
            </a:r>
            <a:endParaRPr lang="zh-CN" altLang="en-US" sz="3600" b="1" dirty="0">
              <a:solidFill>
                <a:srgbClr val="002060"/>
              </a:solidFill>
              <a:latin typeface="Calibri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9600" y="1371600"/>
            <a:ext cx="792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图（</a:t>
            </a:r>
            <a:r>
              <a:rPr lang="en-US" altLang="zh-CN" sz="2400" b="1" dirty="0"/>
              <a:t>graph</a:t>
            </a:r>
            <a:r>
              <a:rPr lang="zh-CN" altLang="en-US" sz="2400" b="1" dirty="0"/>
              <a:t>）</a:t>
            </a:r>
            <a:r>
              <a:rPr lang="zh-CN" altLang="en-US" sz="2400" dirty="0"/>
              <a:t>：由非空顶点（</a:t>
            </a:r>
            <a:r>
              <a:rPr lang="en-US" altLang="zh-CN" sz="2400" dirty="0"/>
              <a:t>vertex</a:t>
            </a:r>
            <a:r>
              <a:rPr lang="zh-CN" altLang="en-US" sz="2400" dirty="0"/>
              <a:t>）集合</a:t>
            </a:r>
            <a:r>
              <a:rPr lang="en-US" altLang="zh-CN" sz="2400" dirty="0"/>
              <a:t>V</a:t>
            </a:r>
            <a:r>
              <a:rPr lang="zh-CN" altLang="en-US" sz="2400" dirty="0"/>
              <a:t>和边（</a:t>
            </a:r>
            <a:r>
              <a:rPr lang="en-US" altLang="zh-CN" sz="2400" dirty="0"/>
              <a:t>edge</a:t>
            </a:r>
            <a:r>
              <a:rPr lang="zh-CN" altLang="en-US" sz="2400" dirty="0"/>
              <a:t>）集合</a:t>
            </a:r>
            <a:r>
              <a:rPr lang="en-US" altLang="zh-CN" sz="2400" dirty="0"/>
              <a:t>E</a:t>
            </a:r>
            <a:r>
              <a:rPr lang="zh-CN" altLang="en-US" sz="2400" dirty="0"/>
              <a:t>组成的二元组（</a:t>
            </a:r>
            <a:r>
              <a:rPr lang="en-US" altLang="zh-CN" sz="2400" dirty="0"/>
              <a:t>V, E</a:t>
            </a:r>
            <a:r>
              <a:rPr lang="zh-CN" altLang="en-US" sz="2400" dirty="0"/>
              <a:t>）称为图，记为</a:t>
            </a:r>
            <a:r>
              <a:rPr lang="en-US" altLang="zh-CN" sz="2400" dirty="0"/>
              <a:t>G=(V</a:t>
            </a:r>
            <a:r>
              <a:rPr lang="zh-CN" altLang="en-US" sz="2400" dirty="0"/>
              <a:t>，</a:t>
            </a:r>
            <a:r>
              <a:rPr lang="en-US" altLang="zh-CN" sz="2400" dirty="0"/>
              <a:t>E)</a:t>
            </a:r>
            <a:r>
              <a:rPr lang="zh-CN" altLang="en-US" sz="2400" dirty="0"/>
              <a:t>。</a:t>
            </a:r>
          </a:p>
          <a:p>
            <a:pPr lvl="1">
              <a:buFont typeface="Wingdings" pitchFamily="2" charset="2"/>
              <a:buChar char="ü"/>
            </a:pPr>
            <a:r>
              <a:rPr lang="zh-CN" altLang="en-US" sz="2400" dirty="0" smtClean="0"/>
              <a:t> 无向图</a:t>
            </a:r>
            <a:r>
              <a:rPr lang="en-US" altLang="zh-CN" sz="2400" dirty="0"/>
              <a:t>(undirected graph)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E</a:t>
            </a:r>
            <a:r>
              <a:rPr lang="zh-CN" altLang="en-US" sz="2400" dirty="0"/>
              <a:t>中的元素称为无向边或简称边</a:t>
            </a:r>
            <a:r>
              <a:rPr lang="en-US" altLang="zh-CN" sz="2400" dirty="0"/>
              <a:t>(edge)</a:t>
            </a:r>
            <a:r>
              <a:rPr lang="zh-CN" altLang="en-US" sz="2400" dirty="0"/>
              <a:t>。</a:t>
            </a:r>
          </a:p>
          <a:p>
            <a:pPr lvl="1">
              <a:buFont typeface="Wingdings" pitchFamily="2" charset="2"/>
              <a:buChar char="ü"/>
            </a:pPr>
            <a:r>
              <a:rPr lang="zh-CN" altLang="en-US" sz="2400" dirty="0" smtClean="0"/>
              <a:t> 有向图</a:t>
            </a:r>
            <a:r>
              <a:rPr lang="en-US" altLang="zh-CN" sz="2400" dirty="0"/>
              <a:t>(directed graph)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E</a:t>
            </a:r>
            <a:r>
              <a:rPr lang="zh-CN" altLang="en-US" sz="2400" dirty="0" smtClean="0"/>
              <a:t>中的元素</a:t>
            </a:r>
            <a:r>
              <a:rPr lang="zh-CN" altLang="en-US" sz="2400" dirty="0"/>
              <a:t>称为有向边</a:t>
            </a:r>
            <a:r>
              <a:rPr lang="en-US" altLang="zh-CN" sz="2400" dirty="0"/>
              <a:t>(directed edge)</a:t>
            </a:r>
            <a:r>
              <a:rPr lang="zh-CN" altLang="en-US" sz="2400" dirty="0"/>
              <a:t>，也简称边或弧 </a:t>
            </a:r>
            <a:r>
              <a:rPr lang="en-US" altLang="zh-CN" sz="2400" dirty="0"/>
              <a:t>(arc)</a:t>
            </a:r>
            <a:r>
              <a:rPr lang="zh-CN" altLang="en-US" sz="2400" dirty="0"/>
              <a:t>。</a:t>
            </a:r>
          </a:p>
          <a:p>
            <a:pPr lvl="1">
              <a:buFont typeface="Wingdings" pitchFamily="2" charset="2"/>
              <a:buChar char="ü"/>
            </a:pPr>
            <a:r>
              <a:rPr lang="zh-CN" altLang="en-US" sz="2400" dirty="0" smtClean="0"/>
              <a:t> 简单</a:t>
            </a:r>
            <a:r>
              <a:rPr lang="zh-CN" altLang="en-US" sz="2400" dirty="0"/>
              <a:t>图</a:t>
            </a:r>
            <a:r>
              <a:rPr lang="en-US" altLang="zh-CN" sz="2400" dirty="0"/>
              <a:t>(simple graph)</a:t>
            </a:r>
            <a:r>
              <a:rPr lang="zh-CN" altLang="en-US" sz="2400" dirty="0"/>
              <a:t>：任意两顶点间最多只有一条边，且不存在自环的无向图称为简单图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>
              <a:spcBef>
                <a:spcPts val="1200"/>
              </a:spcBef>
              <a:spcAft>
                <a:spcPts val="0"/>
              </a:spcAft>
            </a:pPr>
            <a:r>
              <a:rPr lang="zh-CN" altLang="en-US" sz="2400" b="1" dirty="0" smtClean="0"/>
              <a:t>顶点</a:t>
            </a:r>
            <a:r>
              <a:rPr lang="zh-CN" altLang="en-US" sz="2400" b="1" dirty="0"/>
              <a:t>度</a:t>
            </a:r>
            <a:r>
              <a:rPr lang="en-US" altLang="zh-CN" sz="2400" b="1" dirty="0"/>
              <a:t>(degree)</a:t>
            </a:r>
            <a:r>
              <a:rPr lang="zh-CN" altLang="en-US" sz="2400" dirty="0"/>
              <a:t>：图</a:t>
            </a:r>
            <a:r>
              <a:rPr lang="en-US" altLang="zh-CN" sz="2400" dirty="0"/>
              <a:t>G=(V, E)</a:t>
            </a:r>
            <a:r>
              <a:rPr lang="zh-CN" altLang="en-US" sz="2400" dirty="0"/>
              <a:t>的顶点</a:t>
            </a:r>
            <a:r>
              <a:rPr lang="en-US" altLang="zh-CN" sz="2400" dirty="0"/>
              <a:t>v</a:t>
            </a:r>
            <a:r>
              <a:rPr lang="zh-CN" altLang="en-US" sz="2400" dirty="0"/>
              <a:t>的度是与</a:t>
            </a:r>
            <a:r>
              <a:rPr lang="en-US" altLang="zh-CN" sz="2400" dirty="0"/>
              <a:t>v</a:t>
            </a:r>
            <a:r>
              <a:rPr lang="zh-CN" altLang="en-US" sz="2400" dirty="0"/>
              <a:t>相连的边的数目（自环边计两次），记为</a:t>
            </a:r>
            <a:r>
              <a:rPr lang="en-US" altLang="zh-CN" sz="2400" dirty="0"/>
              <a:t>d(v)</a:t>
            </a:r>
            <a:r>
              <a:rPr lang="zh-CN" altLang="en-US" sz="24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62881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6</a:t>
            </a:fld>
            <a:endParaRPr lang="zh-CN" altLang="en-US" dirty="0" smtClean="0"/>
          </a:p>
        </p:txBody>
      </p:sp>
      <p:sp>
        <p:nvSpPr>
          <p:cNvPr id="7" name="文本框 6"/>
          <p:cNvSpPr txBox="1"/>
          <p:nvPr/>
        </p:nvSpPr>
        <p:spPr>
          <a:xfrm>
            <a:off x="457200" y="1381267"/>
            <a:ext cx="7924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zh-CN" altLang="en-US" sz="2400" b="1" dirty="0" smtClean="0"/>
              <a:t>子图</a:t>
            </a:r>
            <a:r>
              <a:rPr lang="zh-CN" altLang="en-US" sz="2400" b="1" dirty="0"/>
              <a:t>相关</a:t>
            </a:r>
            <a:r>
              <a:rPr lang="zh-CN" altLang="en-US" sz="2400" b="1" dirty="0" smtClean="0"/>
              <a:t>问题</a:t>
            </a:r>
            <a:r>
              <a:rPr lang="zh-CN" altLang="en-US" sz="2400" dirty="0"/>
              <a:t>：</a:t>
            </a:r>
            <a:r>
              <a:rPr lang="zh-CN" altLang="en-US" sz="2400" dirty="0" smtClean="0"/>
              <a:t>包括</a:t>
            </a:r>
            <a:r>
              <a:rPr lang="zh-CN" altLang="en-US" sz="2400" dirty="0"/>
              <a:t>子图同构问题，哈密顿回路问题，最大团问题，最大独立集问题，平面图判定，重构</a:t>
            </a:r>
            <a:r>
              <a:rPr lang="zh-CN" altLang="en-US" sz="2400" dirty="0" smtClean="0"/>
              <a:t>猜想等</a:t>
            </a:r>
            <a:endParaRPr lang="zh-CN" altLang="en-US" sz="24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染色</a:t>
            </a:r>
            <a:r>
              <a:rPr lang="zh-CN" altLang="en-US" sz="2400" b="1" dirty="0" smtClean="0"/>
              <a:t>问题</a:t>
            </a:r>
            <a:r>
              <a:rPr lang="zh-CN" altLang="en-US" sz="2400" dirty="0"/>
              <a:t>：</a:t>
            </a:r>
            <a:r>
              <a:rPr lang="zh-CN" altLang="en-US" sz="2400" dirty="0" smtClean="0"/>
              <a:t>包括</a:t>
            </a:r>
            <a:r>
              <a:rPr lang="zh-CN" altLang="en-US" sz="2400" dirty="0"/>
              <a:t>点</a:t>
            </a:r>
            <a:r>
              <a:rPr lang="zh-CN" altLang="en-US" sz="2400" dirty="0" smtClean="0"/>
              <a:t>色数，边色数，色多项式，</a:t>
            </a:r>
            <a:r>
              <a:rPr lang="zh-CN" altLang="en-US" sz="2400" dirty="0"/>
              <a:t>四色问题，完美图</a:t>
            </a:r>
            <a:r>
              <a:rPr lang="zh-CN" altLang="en-US" sz="2400" dirty="0" smtClean="0"/>
              <a:t>问题，</a:t>
            </a:r>
            <a:r>
              <a:rPr lang="zh-CN" altLang="en-US" sz="2400" dirty="0"/>
              <a:t>列表染色问题等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zh-CN" altLang="en-US" sz="2400" b="1" dirty="0" smtClean="0"/>
              <a:t>路径问题</a:t>
            </a:r>
            <a:r>
              <a:rPr lang="zh-CN" altLang="en-US" sz="2400" dirty="0"/>
              <a:t>：</a:t>
            </a:r>
            <a:r>
              <a:rPr lang="zh-CN" altLang="en-US" sz="2400" dirty="0" smtClean="0"/>
              <a:t>如</a:t>
            </a:r>
            <a:r>
              <a:rPr lang="zh-CN" altLang="en-US" sz="2400" dirty="0"/>
              <a:t>柯尼斯堡七桥问题，哈密顿回路问题，最小生成树问题，中国邮路问题，最短路问题，斯坦纳树，旅行商问题等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网络流</a:t>
            </a:r>
            <a:r>
              <a:rPr lang="zh-CN" altLang="en-US" sz="2400" b="1" dirty="0" smtClean="0"/>
              <a:t>问题</a:t>
            </a:r>
            <a:r>
              <a:rPr lang="zh-CN" altLang="en-US" sz="2400" dirty="0"/>
              <a:t>：</a:t>
            </a:r>
            <a:r>
              <a:rPr lang="zh-CN" altLang="en-US" sz="2400" dirty="0" smtClean="0"/>
              <a:t>包括</a:t>
            </a:r>
            <a:r>
              <a:rPr lang="zh-CN" altLang="en-US" sz="2400" dirty="0"/>
              <a:t>最大流问题，最小割问题，最大流最小割定理，最小费用最大流问题，二分图及任意图上的最大匹配，带权二分图的最大权匹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覆盖</a:t>
            </a:r>
            <a:r>
              <a:rPr lang="zh-CN" altLang="en-US" sz="2400" b="1" dirty="0" smtClean="0"/>
              <a:t>问题</a:t>
            </a:r>
            <a:r>
              <a:rPr lang="zh-CN" altLang="en-US" sz="2400" dirty="0"/>
              <a:t>：</a:t>
            </a:r>
            <a:r>
              <a:rPr lang="zh-CN" altLang="en-US" sz="2400" dirty="0" smtClean="0"/>
              <a:t>包含</a:t>
            </a:r>
            <a:r>
              <a:rPr lang="zh-CN" altLang="en-US" sz="2400" dirty="0"/>
              <a:t>最大团，最大独立集，最小覆盖集，最小支配集</a:t>
            </a:r>
          </a:p>
        </p:txBody>
      </p:sp>
      <p:sp>
        <p:nvSpPr>
          <p:cNvPr id="8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图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计算基本问题</a:t>
            </a:r>
          </a:p>
        </p:txBody>
      </p:sp>
    </p:spTree>
    <p:extLst>
      <p:ext uri="{BB962C8B-B14F-4D97-AF65-F5344CB8AC3E}">
        <p14:creationId xmlns:p14="http://schemas.microsoft.com/office/powerpoint/2010/main" val="408017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7</a:t>
            </a:fld>
            <a:endParaRPr lang="zh-CN" altLang="en-US" smtClean="0"/>
          </a:p>
        </p:txBody>
      </p:sp>
      <p:sp>
        <p:nvSpPr>
          <p:cNvPr id="8" name="矩形 7"/>
          <p:cNvSpPr/>
          <p:nvPr/>
        </p:nvSpPr>
        <p:spPr>
          <a:xfrm>
            <a:off x="457200" y="1183600"/>
            <a:ext cx="76962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30213" lvl="1" indent="-342900">
              <a:buFont typeface="Arial" panose="020B0604020202020204" pitchFamily="34" charset="0"/>
              <a:buChar char="•"/>
            </a:pPr>
            <a:r>
              <a:rPr lang="zh-CN" altLang="zh-CN" sz="2400" dirty="0" smtClean="0"/>
              <a:t>定义图数据格式，包括输入数据和输出结果格式</a:t>
            </a:r>
          </a:p>
          <a:p>
            <a:pPr marL="430213" lvl="1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zh-CN" altLang="zh-CN" sz="2400" dirty="0" smtClean="0"/>
              <a:t>建立图计算模型与算法</a:t>
            </a:r>
          </a:p>
          <a:p>
            <a:pPr marL="887413" lvl="1" indent="-342900">
              <a:buFont typeface="Arial" panose="020B0604020202020204" pitchFamily="34" charset="0"/>
              <a:buChar char="•"/>
            </a:pPr>
            <a:r>
              <a:rPr lang="zh-CN" altLang="zh-CN" sz="2400" dirty="0" smtClean="0"/>
              <a:t>对于实际问题抽象出图计算模型</a:t>
            </a:r>
          </a:p>
          <a:p>
            <a:pPr marL="887413" lvl="1" indent="-342900">
              <a:buFont typeface="Arial" panose="020B0604020202020204" pitchFamily="34" charset="0"/>
              <a:buChar char="•"/>
            </a:pPr>
            <a:r>
              <a:rPr lang="zh-CN" altLang="zh-CN" sz="2400" dirty="0" smtClean="0"/>
              <a:t>图算法设计</a:t>
            </a:r>
            <a:r>
              <a:rPr lang="zh-CN" altLang="en-US" sz="2400" dirty="0" smtClean="0"/>
              <a:t>（</a:t>
            </a:r>
            <a:r>
              <a:rPr lang="zh-CN" altLang="zh-CN" sz="2400" dirty="0" smtClean="0">
                <a:solidFill>
                  <a:srgbClr val="FF0000"/>
                </a:solidFill>
              </a:rPr>
              <a:t>全局的循环迭代</a:t>
            </a:r>
            <a:r>
              <a:rPr lang="zh-CN" altLang="zh-CN" sz="2400" dirty="0" smtClean="0"/>
              <a:t>（</a:t>
            </a:r>
            <a:r>
              <a:rPr lang="en-US" altLang="zh-CN" sz="2400" dirty="0" smtClean="0"/>
              <a:t>iteration</a:t>
            </a:r>
            <a:r>
              <a:rPr lang="zh-CN" altLang="zh-CN" sz="2400" dirty="0" smtClean="0"/>
              <a:t>）</a:t>
            </a:r>
            <a:r>
              <a:rPr lang="zh-CN" altLang="en-US" sz="2400" dirty="0" smtClean="0"/>
              <a:t>）</a:t>
            </a:r>
            <a:endParaRPr lang="zh-CN" altLang="zh-CN" sz="2400" dirty="0" smtClean="0"/>
          </a:p>
          <a:p>
            <a:pPr marL="887413" lvl="1" indent="-342900">
              <a:buFont typeface="Arial" panose="020B0604020202020204" pitchFamily="34" charset="0"/>
              <a:buChar char="•"/>
            </a:pPr>
            <a:r>
              <a:rPr lang="zh-CN" altLang="zh-CN" sz="2400" dirty="0" smtClean="0"/>
              <a:t>数学表达</a:t>
            </a:r>
          </a:p>
          <a:p>
            <a:pPr marL="430213" lvl="1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zh-CN" altLang="zh-CN" sz="2400" dirty="0" smtClean="0"/>
              <a:t>图并行计算的实现</a:t>
            </a:r>
          </a:p>
          <a:p>
            <a:pPr marL="887413" lvl="1" indent="-342900">
              <a:buFont typeface="Arial" panose="020B0604020202020204" pitchFamily="34" charset="0"/>
              <a:buChar char="•"/>
            </a:pPr>
            <a:r>
              <a:rPr lang="zh-CN" altLang="zh-CN" sz="2400" dirty="0" smtClean="0"/>
              <a:t>图分割</a:t>
            </a:r>
          </a:p>
          <a:p>
            <a:pPr marL="887413" lvl="1" indent="-342900">
              <a:buFont typeface="Arial" panose="020B0604020202020204" pitchFamily="34" charset="0"/>
              <a:buChar char="•"/>
            </a:pPr>
            <a:r>
              <a:rPr lang="zh-CN" altLang="zh-CN" sz="2400" dirty="0" smtClean="0"/>
              <a:t>任务及计算资源调度</a:t>
            </a:r>
          </a:p>
          <a:p>
            <a:pPr marL="887413" lvl="1" indent="-342900">
              <a:buFont typeface="Arial" panose="020B0604020202020204" pitchFamily="34" charset="0"/>
              <a:buChar char="•"/>
            </a:pPr>
            <a:r>
              <a:rPr lang="zh-CN" altLang="zh-CN" sz="2400" dirty="0" smtClean="0"/>
              <a:t>计算迭代步骤</a:t>
            </a:r>
          </a:p>
          <a:p>
            <a:pPr marL="887413" lvl="1" indent="-342900">
              <a:buFont typeface="Arial" panose="020B0604020202020204" pitchFamily="34" charset="0"/>
              <a:buChar char="•"/>
            </a:pPr>
            <a:r>
              <a:rPr lang="zh-CN" altLang="zh-CN" sz="2400" dirty="0" smtClean="0"/>
              <a:t>同步与通讯机制</a:t>
            </a:r>
            <a:endParaRPr lang="en-US" altLang="zh-CN" sz="2400" dirty="0" smtClean="0"/>
          </a:p>
          <a:p>
            <a:pPr marL="887413" lvl="1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容错机制</a:t>
            </a:r>
            <a:endParaRPr lang="en-US" altLang="zh-CN" sz="2400" dirty="0" smtClean="0"/>
          </a:p>
          <a:p>
            <a:pPr marL="430213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性能优化</a:t>
            </a:r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大</a:t>
            </a:r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数据相关的图计算方法</a:t>
            </a:r>
          </a:p>
        </p:txBody>
      </p:sp>
    </p:spTree>
    <p:extLst>
      <p:ext uri="{BB962C8B-B14F-4D97-AF65-F5344CB8AC3E}">
        <p14:creationId xmlns:p14="http://schemas.microsoft.com/office/powerpoint/2010/main" val="162881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8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609600" y="1295400"/>
            <a:ext cx="7848600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/>
              <a:t>目前</a:t>
            </a:r>
            <a:r>
              <a:rPr lang="zh-CN" altLang="en-US" sz="2400" dirty="0"/>
              <a:t>的大规模图</a:t>
            </a:r>
            <a:r>
              <a:rPr lang="zh-CN" altLang="en-US" sz="2400" dirty="0" smtClean="0"/>
              <a:t>数据应用主要</a:t>
            </a:r>
            <a:r>
              <a:rPr lang="zh-CN" altLang="en-US" sz="2400" dirty="0"/>
              <a:t>采用简单图和超图两种数据模型，二者的组织存储格式略有</a:t>
            </a:r>
            <a:r>
              <a:rPr lang="zh-CN" altLang="en-US" sz="2400" dirty="0" smtClean="0"/>
              <a:t>不同。这</a:t>
            </a:r>
            <a:r>
              <a:rPr lang="zh-CN" altLang="en-US" sz="2400" dirty="0"/>
              <a:t>两种模型都已处理有向图和无向图，默认情况下是有向图，而无向图中的边可以看作是两条有向边，即有向图的一</a:t>
            </a:r>
            <a:r>
              <a:rPr lang="zh-CN" altLang="en-US" sz="2400" dirty="0" smtClean="0"/>
              <a:t>种。</a:t>
            </a:r>
            <a:endParaRPr lang="zh-CN" altLang="en-US" sz="2400" dirty="0"/>
          </a:p>
          <a:p>
            <a:pPr>
              <a:spcBef>
                <a:spcPts val="1800"/>
              </a:spcBef>
            </a:pPr>
            <a:r>
              <a:rPr lang="zh-CN" altLang="en-US" sz="2400" dirty="0"/>
              <a:t>简单图模型的常用存储结构包括：</a:t>
            </a:r>
          </a:p>
          <a:p>
            <a:pPr lvl="2">
              <a:buFont typeface="Wingdings" pitchFamily="2" charset="2"/>
              <a:buChar char="l"/>
            </a:pPr>
            <a:r>
              <a:rPr lang="zh-CN" altLang="en-US" sz="2400" dirty="0" smtClean="0"/>
              <a:t>  邻接矩阵</a:t>
            </a:r>
            <a:r>
              <a:rPr lang="zh-CN" altLang="en-US" sz="2400" dirty="0"/>
              <a:t>；</a:t>
            </a:r>
          </a:p>
          <a:p>
            <a:pPr lvl="2">
              <a:buFont typeface="Wingdings" pitchFamily="2" charset="2"/>
              <a:buChar char="l"/>
            </a:pPr>
            <a:r>
              <a:rPr lang="zh-CN" altLang="en-US" sz="2400" dirty="0" smtClean="0"/>
              <a:t>  邻接</a:t>
            </a:r>
            <a:r>
              <a:rPr lang="zh-CN" altLang="en-US" sz="2400" dirty="0"/>
              <a:t>表；</a:t>
            </a:r>
          </a:p>
          <a:p>
            <a:pPr lvl="2">
              <a:buFont typeface="Wingdings" pitchFamily="2" charset="2"/>
              <a:buChar char="l"/>
            </a:pPr>
            <a:r>
              <a:rPr lang="zh-CN" altLang="en-US" sz="2400" dirty="0" smtClean="0"/>
              <a:t>  十字</a:t>
            </a:r>
            <a:r>
              <a:rPr lang="zh-CN" altLang="en-US" sz="2400" dirty="0"/>
              <a:t>链表；</a:t>
            </a:r>
          </a:p>
          <a:p>
            <a:pPr lvl="2">
              <a:buFont typeface="Wingdings" pitchFamily="2" charset="2"/>
              <a:buChar char="l"/>
            </a:pPr>
            <a:r>
              <a:rPr lang="zh-CN" altLang="en-US" sz="2400" dirty="0" smtClean="0"/>
              <a:t>  邻接</a:t>
            </a:r>
            <a:r>
              <a:rPr lang="zh-CN" altLang="en-US" sz="2400" dirty="0"/>
              <a:t>多重表</a:t>
            </a:r>
          </a:p>
        </p:txBody>
      </p:sp>
      <p:sp>
        <p:nvSpPr>
          <p:cNvPr id="7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 dirty="0">
                <a:solidFill>
                  <a:srgbClr val="002060"/>
                </a:solidFill>
                <a:latin typeface="Calibri" pitchFamily="34" charset="0"/>
              </a:rPr>
              <a:t>图</a:t>
            </a:r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数据结构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32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UESTC\misc\uestc-logo.jp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28600" y="152400"/>
            <a:ext cx="2819400" cy="776357"/>
          </a:xfrm>
          <a:prstGeom prst="rect">
            <a:avLst/>
          </a:prstGeom>
          <a:solidFill>
            <a:schemeClr val="bg1">
              <a:lumMod val="75000"/>
              <a:alpha val="0"/>
            </a:schemeClr>
          </a:solidFill>
        </p:spPr>
      </p:pic>
      <p:cxnSp>
        <p:nvCxnSpPr>
          <p:cNvPr id="6" name="直接连接符 5"/>
          <p:cNvCxnSpPr/>
          <p:nvPr/>
        </p:nvCxnSpPr>
        <p:spPr>
          <a:xfrm>
            <a:off x="3048000" y="914400"/>
            <a:ext cx="579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E585B-7DBF-4E9A-8DFC-40CAE5833393}" type="slidenum">
              <a:rPr lang="zh-CN" altLang="en-US" smtClean="0"/>
              <a:pPr/>
              <a:t>9</a:t>
            </a:fld>
            <a:endParaRPr lang="zh-CN" altLang="en-US" smtClean="0"/>
          </a:p>
        </p:txBody>
      </p:sp>
      <p:sp>
        <p:nvSpPr>
          <p:cNvPr id="3" name="矩形 2"/>
          <p:cNvSpPr/>
          <p:nvPr/>
        </p:nvSpPr>
        <p:spPr>
          <a:xfrm>
            <a:off x="541550" y="1163045"/>
            <a:ext cx="79248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/>
              <a:t>        下</a:t>
            </a:r>
            <a:r>
              <a:rPr lang="zh-CN" altLang="en-US" sz="2400" dirty="0"/>
              <a:t>图的有向图中寻找顶点</a:t>
            </a:r>
            <a:r>
              <a:rPr lang="en-US" altLang="zh-CN" sz="2400" dirty="0"/>
              <a:t>1</a:t>
            </a:r>
            <a:r>
              <a:rPr lang="zh-CN" altLang="en-US" sz="2400" dirty="0"/>
              <a:t>到顶点</a:t>
            </a:r>
            <a:r>
              <a:rPr lang="en-US" altLang="zh-CN" sz="2400" dirty="0"/>
              <a:t>3</a:t>
            </a:r>
            <a:r>
              <a:rPr lang="zh-CN" altLang="en-US" sz="2400" dirty="0"/>
              <a:t>的最短路径问题，可以将图表征为邻接矩阵</a:t>
            </a:r>
            <a:r>
              <a:rPr lang="en-US" altLang="zh-CN" sz="2400" dirty="0"/>
              <a:t>A</a:t>
            </a:r>
            <a:r>
              <a:rPr lang="zh-CN" altLang="en-US" sz="2400" dirty="0"/>
              <a:t>，再构建图向量</a:t>
            </a:r>
            <a:r>
              <a:rPr lang="en-US" altLang="zh-CN" sz="2400" dirty="0"/>
              <a:t>x</a:t>
            </a:r>
            <a:r>
              <a:rPr lang="zh-CN" altLang="en-US" sz="2400" dirty="0"/>
              <a:t>，而上述图最短路径问题就</a:t>
            </a:r>
            <a:r>
              <a:rPr lang="zh-CN" altLang="en-US" sz="2400" dirty="0">
                <a:solidFill>
                  <a:srgbClr val="FF0000"/>
                </a:solidFill>
              </a:rPr>
              <a:t>转化为矩阵的迭代计算</a:t>
            </a:r>
            <a:r>
              <a:rPr lang="zh-CN" altLang="en-US" sz="2400" dirty="0" smtClean="0">
                <a:solidFill>
                  <a:srgbClr val="FF0000"/>
                </a:solidFill>
              </a:rPr>
              <a:t>问题</a:t>
            </a:r>
            <a:r>
              <a:rPr lang="zh-CN" altLang="en-US" sz="2400" dirty="0" smtClean="0"/>
              <a:t>，计算结果就是图</a:t>
            </a:r>
            <a:r>
              <a:rPr lang="zh-CN" altLang="en-US" sz="2400" dirty="0"/>
              <a:t>中两点间的最短路径。</a:t>
            </a:r>
          </a:p>
        </p:txBody>
      </p:sp>
      <p:sp>
        <p:nvSpPr>
          <p:cNvPr id="9" name="TextBox 11"/>
          <p:cNvSpPr txBox="1">
            <a:spLocks noChangeArrowheads="1"/>
          </p:cNvSpPr>
          <p:nvPr/>
        </p:nvSpPr>
        <p:spPr bwMode="auto">
          <a:xfrm>
            <a:off x="3152905" y="248190"/>
            <a:ext cx="5562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 dirty="0" smtClean="0">
                <a:solidFill>
                  <a:srgbClr val="002060"/>
                </a:solidFill>
                <a:latin typeface="Calibri" pitchFamily="34" charset="0"/>
              </a:rPr>
              <a:t>图计算例子</a:t>
            </a:r>
            <a:endParaRPr lang="zh-CN" altLang="en-US" sz="3200" b="1" dirty="0">
              <a:solidFill>
                <a:srgbClr val="002060"/>
              </a:solidFill>
              <a:latin typeface="Calibri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541550" y="5370015"/>
                <a:ext cx="8001000" cy="13514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  <m:r>
                      <a:rPr lang="zh-CN" altLang="en-US" sz="2000" i="1">
                        <a:latin typeface="Cambria Math" panose="02040503050406030204" pitchFamily="18" charset="0"/>
                      </a:rPr>
                      <m:t>表示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sz="2000" i="1" dirty="0" err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sz="2000" dirty="0" smtClean="0"/>
                  <a:t>存在路径，向量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sz="2000" dirty="0" smtClean="0"/>
                  <a:t>的元素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zh-CN" altLang="en-US" sz="2000" dirty="0" smtClean="0"/>
                  <a:t>表示以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sz="2000" dirty="0" smtClean="0"/>
                  <a:t>为起点。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</a:rPr>
                      <m:t>𝐴𝑥</m:t>
                    </m:r>
                  </m:oMath>
                </a14:m>
                <a:r>
                  <a:rPr lang="zh-CN" altLang="en-US" sz="2000" dirty="0" smtClean="0"/>
                  <a:t>为向量，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b="0" i="1" smtClean="0">
                                <a:latin typeface="Cambria Math" panose="02040503050406030204" pitchFamily="18" charset="0"/>
                              </a:rPr>
                              <m:t>𝐴𝑥</m:t>
                            </m:r>
                          </m:e>
                        </m:d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zh-CN" altLang="en-US" sz="2000" dirty="0" smtClean="0"/>
                  <a:t>表示以</a:t>
                </a:r>
                <a:r>
                  <a:rPr lang="en-US" altLang="zh-CN" sz="2000" i="1" dirty="0" smtClean="0"/>
                  <a:t>j</a:t>
                </a:r>
                <a:r>
                  <a:rPr lang="zh-CN" altLang="en-US" sz="2000" dirty="0" smtClean="0"/>
                  <a:t>为起点，以</a:t>
                </a:r>
                <a:r>
                  <a:rPr lang="en-US" altLang="zh-CN" sz="2000" i="1" dirty="0" err="1" smtClean="0"/>
                  <a:t>i</a:t>
                </a:r>
                <a:r>
                  <a:rPr lang="zh-CN" altLang="en-US" sz="2000" dirty="0" smtClean="0"/>
                  <a:t>为终点的路径存在。上述问题可描述为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𝐴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⋯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000" b="1" i="1" smtClean="0">
                        <a:latin typeface="Cambria Math" panose="02040503050406030204" pitchFamily="18" charset="0"/>
                      </a:rPr>
                      <m:t>𝒃</m:t>
                    </m:r>
                  </m:oMath>
                </a14:m>
                <a:r>
                  <a:rPr lang="zh-CN" altLang="en-US" sz="2000" dirty="0" smtClean="0"/>
                  <a:t>，其中向量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11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=1</m:t>
                    </m:r>
                    <m:r>
                      <a:rPr lang="zh-CN" altLang="en-US" sz="2000" i="1">
                        <a:latin typeface="Cambria Math" panose="02040503050406030204" pitchFamily="18" charset="0"/>
                      </a:rPr>
                      <m:t>和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zh-CN" altLang="en-US" sz="2000" dirty="0" smtClean="0"/>
                  <a:t>，最短路径则为满足前式的最小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sz="2000" dirty="0" smtClean="0"/>
                  <a:t>及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</a:rPr>
                      <m:t>⋯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000" dirty="0" smtClean="0"/>
                  <a:t>向量序列。</a:t>
                </a:r>
                <a:endParaRPr lang="en-US" sz="2000" dirty="0"/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550" y="5370015"/>
                <a:ext cx="8001000" cy="1351460"/>
              </a:xfrm>
              <a:prstGeom prst="rect">
                <a:avLst/>
              </a:prstGeom>
              <a:blipFill>
                <a:blip r:embed="rId4"/>
                <a:stretch>
                  <a:fillRect l="-838" t="-3604" r="-610" b="-63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470" y="2746275"/>
            <a:ext cx="6180952" cy="24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05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5898</TotalTime>
  <Words>5680</Words>
  <Application>Microsoft Office PowerPoint</Application>
  <PresentationFormat>全屏显示(4:3)</PresentationFormat>
  <Paragraphs>335</Paragraphs>
  <Slides>49</Slides>
  <Notes>49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58" baseType="lpstr">
      <vt:lpstr>等线</vt:lpstr>
      <vt:lpstr>宋体</vt:lpstr>
      <vt:lpstr>微软雅黑</vt:lpstr>
      <vt:lpstr>Arial</vt:lpstr>
      <vt:lpstr>Calibri</vt:lpstr>
      <vt:lpstr>Cambria Math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abc</dc:creator>
  <cp:lastModifiedBy>tom</cp:lastModifiedBy>
  <cp:revision>305</cp:revision>
  <dcterms:created xsi:type="dcterms:W3CDTF">2010-07-16T22:48:55Z</dcterms:created>
  <dcterms:modified xsi:type="dcterms:W3CDTF">2021-09-20T01:21:17Z</dcterms:modified>
</cp:coreProperties>
</file>

<file path=docProps/thumbnail.jpeg>
</file>